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EDC82-D869-4AED-B217-68B61A6D070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204EC-6798-4BBA-A01A-3146A86359B4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4000" dirty="0"/>
            <a:t>ЭСТ</a:t>
          </a:r>
        </a:p>
      </dgm:t>
    </dgm:pt>
    <dgm:pt modelId="{2F5FFA9D-DF13-4A8F-B017-3833FCF298FD}" type="parTrans" cxnId="{206DD7D9-C701-49C8-B1AF-E6EA1C179B14}">
      <dgm:prSet/>
      <dgm:spPr/>
      <dgm:t>
        <a:bodyPr/>
        <a:lstStyle/>
        <a:p>
          <a:endParaRPr lang="ru-RU"/>
        </a:p>
      </dgm:t>
    </dgm:pt>
    <dgm:pt modelId="{62DA77A9-4063-4EFA-87A6-F75318BE1FFC}" type="sibTrans" cxnId="{206DD7D9-C701-49C8-B1AF-E6EA1C179B14}">
      <dgm:prSet/>
      <dgm:spPr/>
      <dgm:t>
        <a:bodyPr/>
        <a:lstStyle/>
        <a:p>
          <a:endParaRPr lang="ru-RU"/>
        </a:p>
      </dgm:t>
    </dgm:pt>
    <dgm:pt modelId="{721EF539-3CAD-446B-B564-E6BB5A4A60D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При параноидной  шизофрении - </a:t>
          </a:r>
          <a:r>
            <a:rPr lang="ru-RU" sz="1600" b="1" u="none" dirty="0">
              <a:solidFill>
                <a:schemeClr val="tx1"/>
              </a:solidFill>
            </a:rPr>
            <a:t>60-80%</a:t>
          </a:r>
        </a:p>
        <a:p>
          <a:r>
            <a:rPr lang="en-US" sz="1600" b="1" dirty="0">
              <a:solidFill>
                <a:schemeClr val="tx1"/>
              </a:solidFill>
            </a:rPr>
            <a:t>[</a:t>
          </a:r>
          <a:r>
            <a:rPr lang="ru-RU" sz="1600" b="1" dirty="0">
              <a:solidFill>
                <a:schemeClr val="tx1"/>
              </a:solidFill>
            </a:rPr>
            <a:t>Нельсон А. И., 2005;  </a:t>
          </a:r>
          <a:r>
            <a:rPr lang="ru-RU" sz="1600" b="1" dirty="0" err="1">
              <a:solidFill>
                <a:schemeClr val="tx1"/>
              </a:solidFill>
            </a:rPr>
            <a:t>Greenhalgh</a:t>
          </a:r>
          <a:r>
            <a:rPr lang="ru-RU" sz="1600" b="1" dirty="0">
              <a:solidFill>
                <a:schemeClr val="tx1"/>
              </a:solidFill>
            </a:rPr>
            <a:t> J., </a:t>
          </a:r>
          <a:r>
            <a:rPr lang="ru-RU" sz="1600" b="1" dirty="0" err="1">
              <a:solidFill>
                <a:schemeClr val="tx1"/>
              </a:solidFill>
            </a:rPr>
            <a:t>Knight</a:t>
          </a:r>
          <a:r>
            <a:rPr lang="ru-RU" sz="1600" b="1" dirty="0">
              <a:solidFill>
                <a:schemeClr val="tx1"/>
              </a:solidFill>
            </a:rPr>
            <a:t> C. </a:t>
          </a:r>
          <a:r>
            <a:rPr lang="ru-RU" sz="1600" b="1" dirty="0" err="1">
              <a:solidFill>
                <a:schemeClr val="tx1"/>
              </a:solidFill>
            </a:rPr>
            <a:t>et</a:t>
          </a:r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1600" b="1" dirty="0" err="1">
              <a:solidFill>
                <a:schemeClr val="tx1"/>
              </a:solidFill>
            </a:rPr>
            <a:t>al</a:t>
          </a:r>
          <a:r>
            <a:rPr lang="ru-RU" sz="1600" b="1" dirty="0">
              <a:solidFill>
                <a:schemeClr val="tx1"/>
              </a:solidFill>
            </a:rPr>
            <a:t>. 2005</a:t>
          </a:r>
          <a:r>
            <a:rPr lang="en-US" sz="1600" b="1" dirty="0">
              <a:solidFill>
                <a:schemeClr val="tx1"/>
              </a:solidFill>
            </a:rPr>
            <a:t>]</a:t>
          </a:r>
          <a:endParaRPr lang="ru-RU" sz="1600" b="1" dirty="0"/>
        </a:p>
      </dgm:t>
    </dgm:pt>
    <dgm:pt modelId="{10A9A422-64B7-4EC4-9C1E-A30F40E030AE}" type="parTrans" cxnId="{F0769C53-8F55-438A-BA2E-4DEBCF54BD81}">
      <dgm:prSet/>
      <dgm:spPr/>
      <dgm:t>
        <a:bodyPr/>
        <a:lstStyle/>
        <a:p>
          <a:endParaRPr lang="ru-RU"/>
        </a:p>
      </dgm:t>
    </dgm:pt>
    <dgm:pt modelId="{DF2B792D-0429-4FCD-A20C-B5B07C96ABF4}" type="sibTrans" cxnId="{F0769C53-8F55-438A-BA2E-4DEBCF54BD81}">
      <dgm:prSet/>
      <dgm:spPr/>
      <dgm:t>
        <a:bodyPr/>
        <a:lstStyle/>
        <a:p>
          <a:endParaRPr lang="ru-RU"/>
        </a:p>
      </dgm:t>
    </dgm:pt>
    <dgm:pt modelId="{5334044C-5A1F-43FA-B4A1-59D3F7ED54F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dirty="0">
              <a:solidFill>
                <a:schemeClr val="tx1"/>
              </a:solidFill>
            </a:rPr>
            <a:t>При депрессии - </a:t>
          </a:r>
          <a:r>
            <a:rPr lang="ru-RU" sz="1700" b="1" u="sng" dirty="0">
              <a:solidFill>
                <a:schemeClr val="tx1"/>
              </a:solidFill>
            </a:rPr>
            <a:t>80-90% 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700" b="1" dirty="0">
              <a:solidFill>
                <a:schemeClr val="tx1"/>
              </a:solidFill>
            </a:rPr>
            <a:t>[</a:t>
          </a:r>
          <a:r>
            <a:rPr lang="ru-RU" sz="1700" b="1" dirty="0">
              <a:solidFill>
                <a:schemeClr val="tx1"/>
              </a:solidFill>
            </a:rPr>
            <a:t>Незнанов Н.Г., </a:t>
          </a:r>
          <a:r>
            <a:rPr lang="ru-RU" sz="1700" b="1" dirty="0" err="1">
              <a:solidFill>
                <a:schemeClr val="tx1"/>
              </a:solidFill>
            </a:rPr>
            <a:t>Залуцкая</a:t>
          </a:r>
          <a:r>
            <a:rPr lang="ru-RU" sz="1700" b="1" dirty="0">
              <a:solidFill>
                <a:schemeClr val="tx1"/>
              </a:solidFill>
            </a:rPr>
            <a:t> Н.М. 2009</a:t>
          </a:r>
          <a:r>
            <a:rPr lang="en-US" sz="1700" b="1" dirty="0">
              <a:solidFill>
                <a:schemeClr val="tx1"/>
              </a:solidFill>
            </a:rPr>
            <a:t>]</a:t>
          </a:r>
          <a:endParaRPr lang="ru-RU" sz="1700" b="1" u="none" dirty="0"/>
        </a:p>
      </dgm:t>
    </dgm:pt>
    <dgm:pt modelId="{3677F30E-C235-448F-B0BC-0786B75B70F4}" type="parTrans" cxnId="{607F1925-62B3-4B65-94B1-6DAA9E830E5E}">
      <dgm:prSet/>
      <dgm:spPr/>
      <dgm:t>
        <a:bodyPr/>
        <a:lstStyle/>
        <a:p>
          <a:endParaRPr lang="ru-RU"/>
        </a:p>
      </dgm:t>
    </dgm:pt>
    <dgm:pt modelId="{C007C834-531E-4402-991A-C7E765630476}" type="sibTrans" cxnId="{607F1925-62B3-4B65-94B1-6DAA9E830E5E}">
      <dgm:prSet/>
      <dgm:spPr/>
      <dgm:t>
        <a:bodyPr/>
        <a:lstStyle/>
        <a:p>
          <a:endParaRPr lang="ru-RU"/>
        </a:p>
      </dgm:t>
    </dgm:pt>
    <dgm:pt modelId="{B8EDE5D0-FDFD-447D-A2B3-2EF24086AF0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1700" b="1" dirty="0">
              <a:solidFill>
                <a:schemeClr val="bg1"/>
              </a:solidFill>
            </a:rPr>
            <a:t>Положительный ответ отсутствует только у </a:t>
          </a:r>
          <a:r>
            <a:rPr lang="ru-RU" sz="1700" b="1" u="none" dirty="0">
              <a:solidFill>
                <a:schemeClr val="bg1"/>
              </a:solidFill>
            </a:rPr>
            <a:t>10% </a:t>
          </a:r>
          <a:r>
            <a:rPr lang="ru-RU" sz="1700" b="1" dirty="0">
              <a:solidFill>
                <a:schemeClr val="bg1"/>
              </a:solidFill>
            </a:rPr>
            <a:t>пациентов </a:t>
          </a:r>
          <a:r>
            <a:rPr lang="en-US" sz="1700" b="1" dirty="0">
              <a:solidFill>
                <a:schemeClr val="bg1"/>
              </a:solidFill>
            </a:rPr>
            <a:t>[</a:t>
          </a:r>
          <a:r>
            <a:rPr lang="ru-RU" sz="1700" b="1" dirty="0" err="1">
              <a:solidFill>
                <a:schemeClr val="bg1"/>
              </a:solidFill>
            </a:rPr>
            <a:t>Dabrowski</a:t>
          </a:r>
          <a:r>
            <a:rPr lang="ru-RU" sz="1700" b="1" dirty="0">
              <a:solidFill>
                <a:schemeClr val="bg1"/>
              </a:solidFill>
            </a:rPr>
            <a:t> M., </a:t>
          </a:r>
          <a:r>
            <a:rPr lang="ru-RU" sz="1700" b="1" dirty="0" err="1">
              <a:solidFill>
                <a:schemeClr val="bg1"/>
              </a:solidFill>
            </a:rPr>
            <a:t>Parnowski</a:t>
          </a:r>
          <a:r>
            <a:rPr lang="ru-RU" sz="1700" b="1" dirty="0">
              <a:solidFill>
                <a:schemeClr val="bg1"/>
              </a:solidFill>
            </a:rPr>
            <a:t> M.2012</a:t>
          </a:r>
          <a:r>
            <a:rPr lang="en-US" sz="1700" b="1" dirty="0">
              <a:solidFill>
                <a:schemeClr val="bg1"/>
              </a:solidFill>
            </a:rPr>
            <a:t>]</a:t>
          </a:r>
          <a:endParaRPr lang="ru-RU" sz="1700" b="1" dirty="0"/>
        </a:p>
      </dgm:t>
    </dgm:pt>
    <dgm:pt modelId="{9B6540E8-EB1C-4CA9-A035-490250A81963}" type="parTrans" cxnId="{569EEB31-3EE7-4D57-82F3-4CF96309332A}">
      <dgm:prSet/>
      <dgm:spPr/>
      <dgm:t>
        <a:bodyPr/>
        <a:lstStyle/>
        <a:p>
          <a:endParaRPr lang="ru-RU"/>
        </a:p>
      </dgm:t>
    </dgm:pt>
    <dgm:pt modelId="{A92521A7-E2E7-412B-84CF-5D5036654590}" type="sibTrans" cxnId="{569EEB31-3EE7-4D57-82F3-4CF96309332A}">
      <dgm:prSet/>
      <dgm:spPr/>
      <dgm:t>
        <a:bodyPr/>
        <a:lstStyle/>
        <a:p>
          <a:endParaRPr lang="ru-RU"/>
        </a:p>
      </dgm:t>
    </dgm:pt>
    <dgm:pt modelId="{6BF637C9-2CF9-4CF3-B84A-5AC30E870AA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700" b="1" dirty="0">
              <a:solidFill>
                <a:schemeClr val="bg1"/>
              </a:solidFill>
            </a:rPr>
            <a:t>Частота ремиссии при шизофрении - </a:t>
          </a:r>
          <a:r>
            <a:rPr lang="ru-RU" sz="1700" b="1" u="none" dirty="0">
              <a:solidFill>
                <a:schemeClr val="bg1"/>
              </a:solidFill>
            </a:rPr>
            <a:t>55-86%</a:t>
          </a:r>
        </a:p>
        <a:p>
          <a:r>
            <a:rPr lang="en-US" sz="1700" b="1" dirty="0">
              <a:solidFill>
                <a:schemeClr val="bg1"/>
              </a:solidFill>
            </a:rPr>
            <a:t>[</a:t>
          </a:r>
          <a:r>
            <a:rPr lang="ru-RU" sz="1700" b="1" dirty="0" err="1">
              <a:solidFill>
                <a:schemeClr val="bg1"/>
              </a:solidFill>
            </a:rPr>
            <a:t>Fink</a:t>
          </a:r>
          <a:r>
            <a:rPr lang="ru-RU" sz="1700" b="1" dirty="0">
              <a:solidFill>
                <a:schemeClr val="bg1"/>
              </a:solidFill>
            </a:rPr>
            <a:t> M., </a:t>
          </a:r>
          <a:r>
            <a:rPr lang="ru-RU" sz="1700" b="1" dirty="0" err="1">
              <a:solidFill>
                <a:schemeClr val="bg1"/>
              </a:solidFill>
            </a:rPr>
            <a:t>Taylor</a:t>
          </a:r>
          <a:r>
            <a:rPr lang="ru-RU" sz="1700" b="1" dirty="0">
              <a:solidFill>
                <a:schemeClr val="bg1"/>
              </a:solidFill>
            </a:rPr>
            <a:t> M.A. 2007</a:t>
          </a:r>
          <a:r>
            <a:rPr lang="en-US" sz="1700" b="1" dirty="0">
              <a:solidFill>
                <a:schemeClr val="bg1"/>
              </a:solidFill>
            </a:rPr>
            <a:t>]</a:t>
          </a:r>
          <a:endParaRPr lang="ru-RU" sz="1700" b="1" dirty="0"/>
        </a:p>
      </dgm:t>
    </dgm:pt>
    <dgm:pt modelId="{2C89E536-84AA-430C-A214-C66C22CA6D6A}" type="sibTrans" cxnId="{286A747D-904C-4C89-9BFF-141BE13D5628}">
      <dgm:prSet/>
      <dgm:spPr/>
      <dgm:t>
        <a:bodyPr/>
        <a:lstStyle/>
        <a:p>
          <a:endParaRPr lang="ru-RU"/>
        </a:p>
      </dgm:t>
    </dgm:pt>
    <dgm:pt modelId="{D86D679D-2285-4FC7-AE31-B2E07B648FBD}" type="parTrans" cxnId="{286A747D-904C-4C89-9BFF-141BE13D5628}">
      <dgm:prSet/>
      <dgm:spPr/>
      <dgm:t>
        <a:bodyPr/>
        <a:lstStyle/>
        <a:p>
          <a:endParaRPr lang="ru-RU"/>
        </a:p>
      </dgm:t>
    </dgm:pt>
    <dgm:pt modelId="{A6C8D57C-A1EC-4862-A074-F678708C667F}" type="pres">
      <dgm:prSet presAssocID="{101EDC82-D869-4AED-B217-68B61A6D07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AB4C9E-A715-49F2-BA34-93BBAD0496A7}" type="pres">
      <dgm:prSet presAssocID="{BF5204EC-6798-4BBA-A01A-3146A86359B4}" presName="root1" presStyleCnt="0"/>
      <dgm:spPr/>
    </dgm:pt>
    <dgm:pt modelId="{2E19F10C-DE4F-403D-84F3-1B585F0CED98}" type="pres">
      <dgm:prSet presAssocID="{BF5204EC-6798-4BBA-A01A-3146A86359B4}" presName="LevelOneTextNode" presStyleLbl="node0" presStyleIdx="0" presStyleCnt="1" custScaleX="66279" custScaleY="54794" custLinFactNeighborX="-60433" custLinFactNeighborY="-14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4AC318-F912-47A2-94DD-FA0A31660168}" type="pres">
      <dgm:prSet presAssocID="{BF5204EC-6798-4BBA-A01A-3146A86359B4}" presName="level2hierChild" presStyleCnt="0"/>
      <dgm:spPr/>
    </dgm:pt>
    <dgm:pt modelId="{F3ADF1CE-B313-4D1F-B1E1-87FE1C5F677A}" type="pres">
      <dgm:prSet presAssocID="{10A9A422-64B7-4EC4-9C1E-A30F40E030A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0BC0D4D-6F52-4016-A61B-F09E14E788D7}" type="pres">
      <dgm:prSet presAssocID="{10A9A422-64B7-4EC4-9C1E-A30F40E030A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E963AC7-9608-4217-A1C5-385FB349BD05}" type="pres">
      <dgm:prSet presAssocID="{721EF539-3CAD-446B-B564-E6BB5A4A60DF}" presName="root2" presStyleCnt="0"/>
      <dgm:spPr/>
    </dgm:pt>
    <dgm:pt modelId="{4EF04A58-DBC0-4CA5-A4CE-F79A6B082758}" type="pres">
      <dgm:prSet presAssocID="{721EF539-3CAD-446B-B564-E6BB5A4A60DF}" presName="LevelTwoTextNode" presStyleLbl="node2" presStyleIdx="0" presStyleCnt="4" custScaleX="204799" custLinFactNeighborX="179" custLinFactNeighborY="-2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013C5-B549-473A-B95C-2470B049D385}" type="pres">
      <dgm:prSet presAssocID="{721EF539-3CAD-446B-B564-E6BB5A4A60DF}" presName="level3hierChild" presStyleCnt="0"/>
      <dgm:spPr/>
    </dgm:pt>
    <dgm:pt modelId="{BC5240E5-9749-400A-A239-B112DF0359E7}" type="pres">
      <dgm:prSet presAssocID="{3677F30E-C235-448F-B0BC-0786B75B70F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1B5A76F-D7D4-492A-B148-3BF95AAF267B}" type="pres">
      <dgm:prSet presAssocID="{3677F30E-C235-448F-B0BC-0786B75B70F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84147CB-2425-4462-9C0D-48718E26C842}" type="pres">
      <dgm:prSet presAssocID="{5334044C-5A1F-43FA-B4A1-59D3F7ED54FA}" presName="root2" presStyleCnt="0"/>
      <dgm:spPr/>
    </dgm:pt>
    <dgm:pt modelId="{1E5A6A7F-A8C2-49F9-B159-CCA70EA417F5}" type="pres">
      <dgm:prSet presAssocID="{5334044C-5A1F-43FA-B4A1-59D3F7ED54FA}" presName="LevelTwoTextNode" presStyleLbl="node2" presStyleIdx="1" presStyleCnt="4" custScaleX="205157" custScaleY="92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ACBEA-2164-4DE6-B8DB-0E61FA98E195}" type="pres">
      <dgm:prSet presAssocID="{5334044C-5A1F-43FA-B4A1-59D3F7ED54FA}" presName="level3hierChild" presStyleCnt="0"/>
      <dgm:spPr/>
    </dgm:pt>
    <dgm:pt modelId="{92A276F5-0358-4840-A2F2-9608CBB828FE}" type="pres">
      <dgm:prSet presAssocID="{D86D679D-2285-4FC7-AE31-B2E07B648FB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B282C29-9A99-4B6F-B85B-9D39564A018C}" type="pres">
      <dgm:prSet presAssocID="{D86D679D-2285-4FC7-AE31-B2E07B648FB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26C5C50-FB75-409F-A895-22ABA3F7AFE2}" type="pres">
      <dgm:prSet presAssocID="{6BF637C9-2CF9-4CF3-B84A-5AC30E870AA0}" presName="root2" presStyleCnt="0"/>
      <dgm:spPr/>
    </dgm:pt>
    <dgm:pt modelId="{45D5608E-3026-4A90-B785-67259B44BF1E}" type="pres">
      <dgm:prSet presAssocID="{6BF637C9-2CF9-4CF3-B84A-5AC30E870AA0}" presName="LevelTwoTextNode" presStyleLbl="node2" presStyleIdx="2" presStyleCnt="4" custScaleX="203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7DB8DA-EB07-4A5E-985A-46BCBD20A217}" type="pres">
      <dgm:prSet presAssocID="{6BF637C9-2CF9-4CF3-B84A-5AC30E870AA0}" presName="level3hierChild" presStyleCnt="0"/>
      <dgm:spPr/>
    </dgm:pt>
    <dgm:pt modelId="{F608BE03-546E-4452-8C85-7F47CA62FBD7}" type="pres">
      <dgm:prSet presAssocID="{9B6540E8-EB1C-4CA9-A035-490250A81963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F4E7828-A0F4-4C17-B889-D5392246D6EE}" type="pres">
      <dgm:prSet presAssocID="{9B6540E8-EB1C-4CA9-A035-490250A8196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024644C-7C76-4095-B899-9407751093EB}" type="pres">
      <dgm:prSet presAssocID="{B8EDE5D0-FDFD-447D-A2B3-2EF24086AF09}" presName="root2" presStyleCnt="0"/>
      <dgm:spPr/>
    </dgm:pt>
    <dgm:pt modelId="{9125489A-A364-46D2-9AA9-AE7B068671AF}" type="pres">
      <dgm:prSet presAssocID="{B8EDE5D0-FDFD-447D-A2B3-2EF24086AF09}" presName="LevelTwoTextNode" presStyleLbl="node2" presStyleIdx="3" presStyleCnt="4" custScaleX="205157" custScaleY="96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91835-AE5B-4CB4-858C-2BF2D1926F19}" type="pres">
      <dgm:prSet presAssocID="{B8EDE5D0-FDFD-447D-A2B3-2EF24086AF09}" presName="level3hierChild" presStyleCnt="0"/>
      <dgm:spPr/>
    </dgm:pt>
  </dgm:ptLst>
  <dgm:cxnLst>
    <dgm:cxn modelId="{9314737A-7193-4746-878E-989C2212606E}" type="presOf" srcId="{6BF637C9-2CF9-4CF3-B84A-5AC30E870AA0}" destId="{45D5608E-3026-4A90-B785-67259B44BF1E}" srcOrd="0" destOrd="0" presId="urn:microsoft.com/office/officeart/2008/layout/HorizontalMultiLevelHierarchy"/>
    <dgm:cxn modelId="{F0769C53-8F55-438A-BA2E-4DEBCF54BD81}" srcId="{BF5204EC-6798-4BBA-A01A-3146A86359B4}" destId="{721EF539-3CAD-446B-B564-E6BB5A4A60DF}" srcOrd="0" destOrd="0" parTransId="{10A9A422-64B7-4EC4-9C1E-A30F40E030AE}" sibTransId="{DF2B792D-0429-4FCD-A20C-B5B07C96ABF4}"/>
    <dgm:cxn modelId="{FE907695-9EB3-4ECE-B518-7C795AD9691B}" type="presOf" srcId="{9B6540E8-EB1C-4CA9-A035-490250A81963}" destId="{F608BE03-546E-4452-8C85-7F47CA62FBD7}" srcOrd="0" destOrd="0" presId="urn:microsoft.com/office/officeart/2008/layout/HorizontalMultiLevelHierarchy"/>
    <dgm:cxn modelId="{345B5F7B-8E47-4DEF-92B5-C28CEDC6D810}" type="presOf" srcId="{721EF539-3CAD-446B-B564-E6BB5A4A60DF}" destId="{4EF04A58-DBC0-4CA5-A4CE-F79A6B082758}" srcOrd="0" destOrd="0" presId="urn:microsoft.com/office/officeart/2008/layout/HorizontalMultiLevelHierarchy"/>
    <dgm:cxn modelId="{206DD7D9-C701-49C8-B1AF-E6EA1C179B14}" srcId="{101EDC82-D869-4AED-B217-68B61A6D0700}" destId="{BF5204EC-6798-4BBA-A01A-3146A86359B4}" srcOrd="0" destOrd="0" parTransId="{2F5FFA9D-DF13-4A8F-B017-3833FCF298FD}" sibTransId="{62DA77A9-4063-4EFA-87A6-F75318BE1FFC}"/>
    <dgm:cxn modelId="{656C6F08-3755-4D57-9C4C-5B052EECA197}" type="presOf" srcId="{D86D679D-2285-4FC7-AE31-B2E07B648FBD}" destId="{DB282C29-9A99-4B6F-B85B-9D39564A018C}" srcOrd="1" destOrd="0" presId="urn:microsoft.com/office/officeart/2008/layout/HorizontalMultiLevelHierarchy"/>
    <dgm:cxn modelId="{5AC0BB52-F0B8-4E3E-817E-5829527F8960}" type="presOf" srcId="{10A9A422-64B7-4EC4-9C1E-A30F40E030AE}" destId="{F3ADF1CE-B313-4D1F-B1E1-87FE1C5F677A}" srcOrd="0" destOrd="0" presId="urn:microsoft.com/office/officeart/2008/layout/HorizontalMultiLevelHierarchy"/>
    <dgm:cxn modelId="{58EF041D-4865-4761-835B-7D5032B5266B}" type="presOf" srcId="{9B6540E8-EB1C-4CA9-A035-490250A81963}" destId="{9F4E7828-A0F4-4C17-B889-D5392246D6EE}" srcOrd="1" destOrd="0" presId="urn:microsoft.com/office/officeart/2008/layout/HorizontalMultiLevelHierarchy"/>
    <dgm:cxn modelId="{1D41E48E-496B-49A2-819E-7E849397DD2F}" type="presOf" srcId="{10A9A422-64B7-4EC4-9C1E-A30F40E030AE}" destId="{A0BC0D4D-6F52-4016-A61B-F09E14E788D7}" srcOrd="1" destOrd="0" presId="urn:microsoft.com/office/officeart/2008/layout/HorizontalMultiLevelHierarchy"/>
    <dgm:cxn modelId="{607F1925-62B3-4B65-94B1-6DAA9E830E5E}" srcId="{BF5204EC-6798-4BBA-A01A-3146A86359B4}" destId="{5334044C-5A1F-43FA-B4A1-59D3F7ED54FA}" srcOrd="1" destOrd="0" parTransId="{3677F30E-C235-448F-B0BC-0786B75B70F4}" sibTransId="{C007C834-531E-4402-991A-C7E765630476}"/>
    <dgm:cxn modelId="{2A817E3E-4EAB-4CDF-B7BB-492CC83A1CFA}" type="presOf" srcId="{3677F30E-C235-448F-B0BC-0786B75B70F4}" destId="{BC5240E5-9749-400A-A239-B112DF0359E7}" srcOrd="0" destOrd="0" presId="urn:microsoft.com/office/officeart/2008/layout/HorizontalMultiLevelHierarchy"/>
    <dgm:cxn modelId="{B5DC3799-FB50-463A-A842-7AD1A54D0736}" type="presOf" srcId="{3677F30E-C235-448F-B0BC-0786B75B70F4}" destId="{21B5A76F-D7D4-492A-B148-3BF95AAF267B}" srcOrd="1" destOrd="0" presId="urn:microsoft.com/office/officeart/2008/layout/HorizontalMultiLevelHierarchy"/>
    <dgm:cxn modelId="{3D475E56-C85A-4677-914F-A5CE554DC088}" type="presOf" srcId="{BF5204EC-6798-4BBA-A01A-3146A86359B4}" destId="{2E19F10C-DE4F-403D-84F3-1B585F0CED98}" srcOrd="0" destOrd="0" presId="urn:microsoft.com/office/officeart/2008/layout/HorizontalMultiLevelHierarchy"/>
    <dgm:cxn modelId="{A3C08110-F928-4CEA-9CB3-D872AA0121AB}" type="presOf" srcId="{101EDC82-D869-4AED-B217-68B61A6D0700}" destId="{A6C8D57C-A1EC-4862-A074-F678708C667F}" srcOrd="0" destOrd="0" presId="urn:microsoft.com/office/officeart/2008/layout/HorizontalMultiLevelHierarchy"/>
    <dgm:cxn modelId="{5D59F916-477D-464B-AC25-CA8A6B7E1C57}" type="presOf" srcId="{D86D679D-2285-4FC7-AE31-B2E07B648FBD}" destId="{92A276F5-0358-4840-A2F2-9608CBB828FE}" srcOrd="0" destOrd="0" presId="urn:microsoft.com/office/officeart/2008/layout/HorizontalMultiLevelHierarchy"/>
    <dgm:cxn modelId="{569EEB31-3EE7-4D57-82F3-4CF96309332A}" srcId="{BF5204EC-6798-4BBA-A01A-3146A86359B4}" destId="{B8EDE5D0-FDFD-447D-A2B3-2EF24086AF09}" srcOrd="3" destOrd="0" parTransId="{9B6540E8-EB1C-4CA9-A035-490250A81963}" sibTransId="{A92521A7-E2E7-412B-84CF-5D5036654590}"/>
    <dgm:cxn modelId="{286A747D-904C-4C89-9BFF-141BE13D5628}" srcId="{BF5204EC-6798-4BBA-A01A-3146A86359B4}" destId="{6BF637C9-2CF9-4CF3-B84A-5AC30E870AA0}" srcOrd="2" destOrd="0" parTransId="{D86D679D-2285-4FC7-AE31-B2E07B648FBD}" sibTransId="{2C89E536-84AA-430C-A214-C66C22CA6D6A}"/>
    <dgm:cxn modelId="{9A012331-59D5-4ED0-A59F-4D9AE89196B8}" type="presOf" srcId="{5334044C-5A1F-43FA-B4A1-59D3F7ED54FA}" destId="{1E5A6A7F-A8C2-49F9-B159-CCA70EA417F5}" srcOrd="0" destOrd="0" presId="urn:microsoft.com/office/officeart/2008/layout/HorizontalMultiLevelHierarchy"/>
    <dgm:cxn modelId="{A25BBAE4-1197-443A-A54C-3FBD8A9F442A}" type="presOf" srcId="{B8EDE5D0-FDFD-447D-A2B3-2EF24086AF09}" destId="{9125489A-A364-46D2-9AA9-AE7B068671AF}" srcOrd="0" destOrd="0" presId="urn:microsoft.com/office/officeart/2008/layout/HorizontalMultiLevelHierarchy"/>
    <dgm:cxn modelId="{ABE50175-ECCD-44E1-BA13-06008205C986}" type="presParOf" srcId="{A6C8D57C-A1EC-4862-A074-F678708C667F}" destId="{74AB4C9E-A715-49F2-BA34-93BBAD0496A7}" srcOrd="0" destOrd="0" presId="urn:microsoft.com/office/officeart/2008/layout/HorizontalMultiLevelHierarchy"/>
    <dgm:cxn modelId="{6F826496-C1CB-406C-9A44-35D98D6BFC42}" type="presParOf" srcId="{74AB4C9E-A715-49F2-BA34-93BBAD0496A7}" destId="{2E19F10C-DE4F-403D-84F3-1B585F0CED98}" srcOrd="0" destOrd="0" presId="urn:microsoft.com/office/officeart/2008/layout/HorizontalMultiLevelHierarchy"/>
    <dgm:cxn modelId="{02986110-7C65-4DF6-AF78-CF9534E0ED17}" type="presParOf" srcId="{74AB4C9E-A715-49F2-BA34-93BBAD0496A7}" destId="{E64AC318-F912-47A2-94DD-FA0A31660168}" srcOrd="1" destOrd="0" presId="urn:microsoft.com/office/officeart/2008/layout/HorizontalMultiLevelHierarchy"/>
    <dgm:cxn modelId="{E9EBDCC6-CA2F-47A4-AAC6-FFDB008EA85C}" type="presParOf" srcId="{E64AC318-F912-47A2-94DD-FA0A31660168}" destId="{F3ADF1CE-B313-4D1F-B1E1-87FE1C5F677A}" srcOrd="0" destOrd="0" presId="urn:microsoft.com/office/officeart/2008/layout/HorizontalMultiLevelHierarchy"/>
    <dgm:cxn modelId="{F6CC6C31-1886-4906-88E4-C5041565A090}" type="presParOf" srcId="{F3ADF1CE-B313-4D1F-B1E1-87FE1C5F677A}" destId="{A0BC0D4D-6F52-4016-A61B-F09E14E788D7}" srcOrd="0" destOrd="0" presId="urn:microsoft.com/office/officeart/2008/layout/HorizontalMultiLevelHierarchy"/>
    <dgm:cxn modelId="{72926016-51CB-4040-A2E4-D3CE6C14A441}" type="presParOf" srcId="{E64AC318-F912-47A2-94DD-FA0A31660168}" destId="{CE963AC7-9608-4217-A1C5-385FB349BD05}" srcOrd="1" destOrd="0" presId="urn:microsoft.com/office/officeart/2008/layout/HorizontalMultiLevelHierarchy"/>
    <dgm:cxn modelId="{70BAD436-D402-4E61-B17D-EF0596664307}" type="presParOf" srcId="{CE963AC7-9608-4217-A1C5-385FB349BD05}" destId="{4EF04A58-DBC0-4CA5-A4CE-F79A6B082758}" srcOrd="0" destOrd="0" presId="urn:microsoft.com/office/officeart/2008/layout/HorizontalMultiLevelHierarchy"/>
    <dgm:cxn modelId="{B5BD60A6-D025-4047-87CB-C2CD3FCE4AF4}" type="presParOf" srcId="{CE963AC7-9608-4217-A1C5-385FB349BD05}" destId="{959013C5-B549-473A-B95C-2470B049D385}" srcOrd="1" destOrd="0" presId="urn:microsoft.com/office/officeart/2008/layout/HorizontalMultiLevelHierarchy"/>
    <dgm:cxn modelId="{D6B68A57-F9B4-418F-ACA1-2553CAD138F0}" type="presParOf" srcId="{E64AC318-F912-47A2-94DD-FA0A31660168}" destId="{BC5240E5-9749-400A-A239-B112DF0359E7}" srcOrd="2" destOrd="0" presId="urn:microsoft.com/office/officeart/2008/layout/HorizontalMultiLevelHierarchy"/>
    <dgm:cxn modelId="{D8D0A59E-6A95-40E5-94E6-263340B6095B}" type="presParOf" srcId="{BC5240E5-9749-400A-A239-B112DF0359E7}" destId="{21B5A76F-D7D4-492A-B148-3BF95AAF267B}" srcOrd="0" destOrd="0" presId="urn:microsoft.com/office/officeart/2008/layout/HorizontalMultiLevelHierarchy"/>
    <dgm:cxn modelId="{72D4FDB1-654F-45DD-8444-7C179FD151AC}" type="presParOf" srcId="{E64AC318-F912-47A2-94DD-FA0A31660168}" destId="{184147CB-2425-4462-9C0D-48718E26C842}" srcOrd="3" destOrd="0" presId="urn:microsoft.com/office/officeart/2008/layout/HorizontalMultiLevelHierarchy"/>
    <dgm:cxn modelId="{71F33821-873F-423C-A711-6D0628EBF630}" type="presParOf" srcId="{184147CB-2425-4462-9C0D-48718E26C842}" destId="{1E5A6A7F-A8C2-49F9-B159-CCA70EA417F5}" srcOrd="0" destOrd="0" presId="urn:microsoft.com/office/officeart/2008/layout/HorizontalMultiLevelHierarchy"/>
    <dgm:cxn modelId="{982F4950-3D6F-4EB2-84EE-B633D9ED58B3}" type="presParOf" srcId="{184147CB-2425-4462-9C0D-48718E26C842}" destId="{AF2ACBEA-2164-4DE6-B8DB-0E61FA98E195}" srcOrd="1" destOrd="0" presId="urn:microsoft.com/office/officeart/2008/layout/HorizontalMultiLevelHierarchy"/>
    <dgm:cxn modelId="{B27A3749-1D7E-4D0F-A0EA-0A5169C386CD}" type="presParOf" srcId="{E64AC318-F912-47A2-94DD-FA0A31660168}" destId="{92A276F5-0358-4840-A2F2-9608CBB828FE}" srcOrd="4" destOrd="0" presId="urn:microsoft.com/office/officeart/2008/layout/HorizontalMultiLevelHierarchy"/>
    <dgm:cxn modelId="{579893E3-F323-460E-A904-7F7BBC1115AE}" type="presParOf" srcId="{92A276F5-0358-4840-A2F2-9608CBB828FE}" destId="{DB282C29-9A99-4B6F-B85B-9D39564A018C}" srcOrd="0" destOrd="0" presId="urn:microsoft.com/office/officeart/2008/layout/HorizontalMultiLevelHierarchy"/>
    <dgm:cxn modelId="{33DB51D8-8652-4D68-9513-7FBFF117F08B}" type="presParOf" srcId="{E64AC318-F912-47A2-94DD-FA0A31660168}" destId="{A26C5C50-FB75-409F-A895-22ABA3F7AFE2}" srcOrd="5" destOrd="0" presId="urn:microsoft.com/office/officeart/2008/layout/HorizontalMultiLevelHierarchy"/>
    <dgm:cxn modelId="{2D12178C-BE80-4569-B86E-A15C7C0A4E32}" type="presParOf" srcId="{A26C5C50-FB75-409F-A895-22ABA3F7AFE2}" destId="{45D5608E-3026-4A90-B785-67259B44BF1E}" srcOrd="0" destOrd="0" presId="urn:microsoft.com/office/officeart/2008/layout/HorizontalMultiLevelHierarchy"/>
    <dgm:cxn modelId="{4287630A-FA71-4292-B7D4-5D6CD975D3EB}" type="presParOf" srcId="{A26C5C50-FB75-409F-A895-22ABA3F7AFE2}" destId="{F07DB8DA-EB07-4A5E-985A-46BCBD20A217}" srcOrd="1" destOrd="0" presId="urn:microsoft.com/office/officeart/2008/layout/HorizontalMultiLevelHierarchy"/>
    <dgm:cxn modelId="{CC068038-9F42-4295-921F-05A13CA81610}" type="presParOf" srcId="{E64AC318-F912-47A2-94DD-FA0A31660168}" destId="{F608BE03-546E-4452-8C85-7F47CA62FBD7}" srcOrd="6" destOrd="0" presId="urn:microsoft.com/office/officeart/2008/layout/HorizontalMultiLevelHierarchy"/>
    <dgm:cxn modelId="{40FC14B0-B45D-4FFF-ACC9-A78AFF3C2D94}" type="presParOf" srcId="{F608BE03-546E-4452-8C85-7F47CA62FBD7}" destId="{9F4E7828-A0F4-4C17-B889-D5392246D6EE}" srcOrd="0" destOrd="0" presId="urn:microsoft.com/office/officeart/2008/layout/HorizontalMultiLevelHierarchy"/>
    <dgm:cxn modelId="{CFADAC66-4156-4DA2-ABEE-FBF3F4826FC4}" type="presParOf" srcId="{E64AC318-F912-47A2-94DD-FA0A31660168}" destId="{E024644C-7C76-4095-B899-9407751093EB}" srcOrd="7" destOrd="0" presId="urn:microsoft.com/office/officeart/2008/layout/HorizontalMultiLevelHierarchy"/>
    <dgm:cxn modelId="{34AEF69E-C56B-4281-8918-752D5E4ECDD6}" type="presParOf" srcId="{E024644C-7C76-4095-B899-9407751093EB}" destId="{9125489A-A364-46D2-9AA9-AE7B068671AF}" srcOrd="0" destOrd="0" presId="urn:microsoft.com/office/officeart/2008/layout/HorizontalMultiLevelHierarchy"/>
    <dgm:cxn modelId="{8D5F75FD-502D-4B0A-ADFE-9B1689DC2AF5}" type="presParOf" srcId="{E024644C-7C76-4095-B899-9407751093EB}" destId="{B6291835-AE5B-4CB4-858C-2BF2D1926F1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8BE03-546E-4452-8C85-7F47CA62FBD7}">
      <dsp:nvSpPr>
        <dsp:cNvPr id="0" name=""/>
        <dsp:cNvSpPr/>
      </dsp:nvSpPr>
      <dsp:spPr>
        <a:xfrm>
          <a:off x="708618" y="2732789"/>
          <a:ext cx="1257796" cy="204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8898" y="0"/>
              </a:lnTo>
              <a:lnTo>
                <a:pt x="628898" y="2045157"/>
              </a:lnTo>
              <a:lnTo>
                <a:pt x="1257796" y="204515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77492" y="3695344"/>
        <a:ext cx="120049" cy="120049"/>
      </dsp:txXfrm>
    </dsp:sp>
    <dsp:sp modelId="{92A276F5-0358-4840-A2F2-9608CBB828FE}">
      <dsp:nvSpPr>
        <dsp:cNvPr id="0" name=""/>
        <dsp:cNvSpPr/>
      </dsp:nvSpPr>
      <dsp:spPr>
        <a:xfrm>
          <a:off x="708618" y="2732789"/>
          <a:ext cx="1257796" cy="727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8898" y="0"/>
              </a:lnTo>
              <a:lnTo>
                <a:pt x="628898" y="727543"/>
              </a:lnTo>
              <a:lnTo>
                <a:pt x="1257796" y="72754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1190" y="3060235"/>
        <a:ext cx="72652" cy="72652"/>
      </dsp:txXfrm>
    </dsp:sp>
    <dsp:sp modelId="{BC5240E5-9749-400A-A239-B112DF0359E7}">
      <dsp:nvSpPr>
        <dsp:cNvPr id="0" name=""/>
        <dsp:cNvSpPr/>
      </dsp:nvSpPr>
      <dsp:spPr>
        <a:xfrm>
          <a:off x="708618" y="2164140"/>
          <a:ext cx="1257796" cy="568649"/>
        </a:xfrm>
        <a:custGeom>
          <a:avLst/>
          <a:gdLst/>
          <a:ahLst/>
          <a:cxnLst/>
          <a:rect l="0" t="0" r="0" b="0"/>
          <a:pathLst>
            <a:path>
              <a:moveTo>
                <a:pt x="0" y="568649"/>
              </a:moveTo>
              <a:lnTo>
                <a:pt x="628898" y="568649"/>
              </a:lnTo>
              <a:lnTo>
                <a:pt x="628898" y="0"/>
              </a:lnTo>
              <a:lnTo>
                <a:pt x="1257796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3007" y="2413955"/>
        <a:ext cx="69018" cy="69018"/>
      </dsp:txXfrm>
    </dsp:sp>
    <dsp:sp modelId="{F3ADF1CE-B313-4D1F-B1E1-87FE1C5F677A}">
      <dsp:nvSpPr>
        <dsp:cNvPr id="0" name=""/>
        <dsp:cNvSpPr/>
      </dsp:nvSpPr>
      <dsp:spPr>
        <a:xfrm>
          <a:off x="708618" y="835914"/>
          <a:ext cx="1264073" cy="1896874"/>
        </a:xfrm>
        <a:custGeom>
          <a:avLst/>
          <a:gdLst/>
          <a:ahLst/>
          <a:cxnLst/>
          <a:rect l="0" t="0" r="0" b="0"/>
          <a:pathLst>
            <a:path>
              <a:moveTo>
                <a:pt x="0" y="1896874"/>
              </a:moveTo>
              <a:lnTo>
                <a:pt x="632036" y="1896874"/>
              </a:lnTo>
              <a:lnTo>
                <a:pt x="632036" y="0"/>
              </a:lnTo>
              <a:lnTo>
                <a:pt x="126407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83668" y="1727365"/>
        <a:ext cx="113973" cy="113973"/>
      </dsp:txXfrm>
    </dsp:sp>
    <dsp:sp modelId="{2E19F10C-DE4F-403D-84F3-1B585F0CED98}">
      <dsp:nvSpPr>
        <dsp:cNvPr id="0" name=""/>
        <dsp:cNvSpPr/>
      </dsp:nvSpPr>
      <dsp:spPr>
        <a:xfrm rot="16200000">
          <a:off x="-1187341" y="2378480"/>
          <a:ext cx="3083300" cy="708618"/>
        </a:xfrm>
        <a:prstGeom prst="rect">
          <a:avLst/>
        </a:prstGeom>
        <a:solidFill>
          <a:srgbClr val="CC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ЭСТ</a:t>
          </a:r>
        </a:p>
      </dsp:txBody>
      <dsp:txXfrm>
        <a:off x="-1187341" y="2378480"/>
        <a:ext cx="3083300" cy="708618"/>
      </dsp:txXfrm>
    </dsp:sp>
    <dsp:sp modelId="{4EF04A58-DBC0-4CA5-A4CE-F79A6B082758}">
      <dsp:nvSpPr>
        <dsp:cNvPr id="0" name=""/>
        <dsp:cNvSpPr/>
      </dsp:nvSpPr>
      <dsp:spPr>
        <a:xfrm>
          <a:off x="1972692" y="301342"/>
          <a:ext cx="7181879" cy="106914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При параноидной  шизофрении - </a:t>
          </a:r>
          <a:r>
            <a:rPr lang="ru-RU" sz="1600" b="1" u="none" kern="1200" dirty="0">
              <a:solidFill>
                <a:schemeClr val="tx1"/>
              </a:solidFill>
            </a:rPr>
            <a:t>60-80%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[</a:t>
          </a:r>
          <a:r>
            <a:rPr lang="ru-RU" sz="1600" b="1" kern="1200" dirty="0">
              <a:solidFill>
                <a:schemeClr val="tx1"/>
              </a:solidFill>
            </a:rPr>
            <a:t>Нельсон А. И., 2005;  </a:t>
          </a:r>
          <a:r>
            <a:rPr lang="ru-RU" sz="1600" b="1" kern="1200" dirty="0" err="1">
              <a:solidFill>
                <a:schemeClr val="tx1"/>
              </a:solidFill>
            </a:rPr>
            <a:t>Greenhalgh</a:t>
          </a:r>
          <a:r>
            <a:rPr lang="ru-RU" sz="1600" b="1" kern="1200" dirty="0">
              <a:solidFill>
                <a:schemeClr val="tx1"/>
              </a:solidFill>
            </a:rPr>
            <a:t> J., </a:t>
          </a:r>
          <a:r>
            <a:rPr lang="ru-RU" sz="1600" b="1" kern="1200" dirty="0" err="1">
              <a:solidFill>
                <a:schemeClr val="tx1"/>
              </a:solidFill>
            </a:rPr>
            <a:t>Knight</a:t>
          </a:r>
          <a:r>
            <a:rPr lang="ru-RU" sz="1600" b="1" kern="1200" dirty="0">
              <a:solidFill>
                <a:schemeClr val="tx1"/>
              </a:solidFill>
            </a:rPr>
            <a:t> C. </a:t>
          </a:r>
          <a:r>
            <a:rPr lang="ru-RU" sz="1600" b="1" kern="1200" dirty="0" err="1">
              <a:solidFill>
                <a:schemeClr val="tx1"/>
              </a:solidFill>
            </a:rPr>
            <a:t>et</a:t>
          </a: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1600" b="1" kern="1200" dirty="0" err="1">
              <a:solidFill>
                <a:schemeClr val="tx1"/>
              </a:solidFill>
            </a:rPr>
            <a:t>al</a:t>
          </a:r>
          <a:r>
            <a:rPr lang="ru-RU" sz="1600" b="1" kern="1200" dirty="0">
              <a:solidFill>
                <a:schemeClr val="tx1"/>
              </a:solidFill>
            </a:rPr>
            <a:t>. 2005</a:t>
          </a:r>
          <a:r>
            <a:rPr lang="en-US" sz="1600" b="1" kern="1200" dirty="0">
              <a:solidFill>
                <a:schemeClr val="tx1"/>
              </a:solidFill>
            </a:rPr>
            <a:t>]</a:t>
          </a:r>
          <a:endParaRPr lang="ru-RU" sz="1600" b="1" kern="1200" dirty="0"/>
        </a:p>
      </dsp:txBody>
      <dsp:txXfrm>
        <a:off x="1972692" y="301342"/>
        <a:ext cx="7181879" cy="1069144"/>
      </dsp:txXfrm>
    </dsp:sp>
    <dsp:sp modelId="{1E5A6A7F-A8C2-49F9-B159-CCA70EA417F5}">
      <dsp:nvSpPr>
        <dsp:cNvPr id="0" name=""/>
        <dsp:cNvSpPr/>
      </dsp:nvSpPr>
      <dsp:spPr>
        <a:xfrm>
          <a:off x="1966415" y="1669804"/>
          <a:ext cx="7194434" cy="9886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>
              <a:solidFill>
                <a:schemeClr val="tx1"/>
              </a:solidFill>
            </a:rPr>
            <a:t>При депрессии - </a:t>
          </a:r>
          <a:r>
            <a:rPr lang="ru-RU" sz="1700" b="1" u="sng" kern="1200" dirty="0">
              <a:solidFill>
                <a:schemeClr val="tx1"/>
              </a:solidFill>
            </a:rPr>
            <a:t>80-90% </a:t>
          </a: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[</a:t>
          </a:r>
          <a:r>
            <a:rPr lang="ru-RU" sz="1700" b="1" kern="1200" dirty="0">
              <a:solidFill>
                <a:schemeClr val="tx1"/>
              </a:solidFill>
            </a:rPr>
            <a:t>Незнанов Н.Г., </a:t>
          </a:r>
          <a:r>
            <a:rPr lang="ru-RU" sz="1700" b="1" kern="1200" dirty="0" err="1">
              <a:solidFill>
                <a:schemeClr val="tx1"/>
              </a:solidFill>
            </a:rPr>
            <a:t>Залуцкая</a:t>
          </a:r>
          <a:r>
            <a:rPr lang="ru-RU" sz="1700" b="1" kern="1200" dirty="0">
              <a:solidFill>
                <a:schemeClr val="tx1"/>
              </a:solidFill>
            </a:rPr>
            <a:t> Н.М. 2009</a:t>
          </a:r>
          <a:r>
            <a:rPr lang="en-US" sz="1700" b="1" kern="1200" dirty="0">
              <a:solidFill>
                <a:schemeClr val="tx1"/>
              </a:solidFill>
            </a:rPr>
            <a:t>]</a:t>
          </a:r>
          <a:endParaRPr lang="ru-RU" sz="1700" b="1" u="none" kern="1200" dirty="0"/>
        </a:p>
      </dsp:txBody>
      <dsp:txXfrm>
        <a:off x="1966415" y="1669804"/>
        <a:ext cx="7194434" cy="988670"/>
      </dsp:txXfrm>
    </dsp:sp>
    <dsp:sp modelId="{45D5608E-3026-4A90-B785-67259B44BF1E}">
      <dsp:nvSpPr>
        <dsp:cNvPr id="0" name=""/>
        <dsp:cNvSpPr/>
      </dsp:nvSpPr>
      <dsp:spPr>
        <a:xfrm>
          <a:off x="1966415" y="2925761"/>
          <a:ext cx="7126472" cy="1069144"/>
        </a:xfrm>
        <a:prstGeom prst="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bg1"/>
              </a:solidFill>
            </a:rPr>
            <a:t>Частота ремиссии при шизофрении - </a:t>
          </a:r>
          <a:r>
            <a:rPr lang="ru-RU" sz="1700" b="1" u="none" kern="1200" dirty="0">
              <a:solidFill>
                <a:schemeClr val="bg1"/>
              </a:solidFill>
            </a:rPr>
            <a:t>55-86%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chemeClr val="bg1"/>
              </a:solidFill>
            </a:rPr>
            <a:t>[</a:t>
          </a:r>
          <a:r>
            <a:rPr lang="ru-RU" sz="1700" b="1" kern="1200" dirty="0" err="1">
              <a:solidFill>
                <a:schemeClr val="bg1"/>
              </a:solidFill>
            </a:rPr>
            <a:t>Fink</a:t>
          </a:r>
          <a:r>
            <a:rPr lang="ru-RU" sz="1700" b="1" kern="1200" dirty="0">
              <a:solidFill>
                <a:schemeClr val="bg1"/>
              </a:solidFill>
            </a:rPr>
            <a:t> M., </a:t>
          </a:r>
          <a:r>
            <a:rPr lang="ru-RU" sz="1700" b="1" kern="1200" dirty="0" err="1">
              <a:solidFill>
                <a:schemeClr val="bg1"/>
              </a:solidFill>
            </a:rPr>
            <a:t>Taylor</a:t>
          </a:r>
          <a:r>
            <a:rPr lang="ru-RU" sz="1700" b="1" kern="1200" dirty="0">
              <a:solidFill>
                <a:schemeClr val="bg1"/>
              </a:solidFill>
            </a:rPr>
            <a:t> M.A. 2007</a:t>
          </a:r>
          <a:r>
            <a:rPr lang="en-US" sz="1700" b="1" kern="1200" dirty="0">
              <a:solidFill>
                <a:schemeClr val="bg1"/>
              </a:solidFill>
            </a:rPr>
            <a:t>]</a:t>
          </a:r>
          <a:endParaRPr lang="ru-RU" sz="1700" b="1" kern="1200" dirty="0"/>
        </a:p>
      </dsp:txBody>
      <dsp:txXfrm>
        <a:off x="1966415" y="2925761"/>
        <a:ext cx="7126472" cy="1069144"/>
      </dsp:txXfrm>
    </dsp:sp>
    <dsp:sp modelId="{9125489A-A364-46D2-9AA9-AE7B068671AF}">
      <dsp:nvSpPr>
        <dsp:cNvPr id="0" name=""/>
        <dsp:cNvSpPr/>
      </dsp:nvSpPr>
      <dsp:spPr>
        <a:xfrm>
          <a:off x="1966415" y="4262192"/>
          <a:ext cx="7194434" cy="1031510"/>
        </a:xfrm>
        <a:prstGeom prst="rect">
          <a:avLst/>
        </a:prstGeom>
        <a:solidFill>
          <a:schemeClr val="accent6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bg1"/>
              </a:solidFill>
            </a:rPr>
            <a:t>Положительный ответ отсутствует только у </a:t>
          </a:r>
          <a:r>
            <a:rPr lang="ru-RU" sz="1700" b="1" u="none" kern="1200" dirty="0">
              <a:solidFill>
                <a:schemeClr val="bg1"/>
              </a:solidFill>
            </a:rPr>
            <a:t>10% </a:t>
          </a:r>
          <a:r>
            <a:rPr lang="ru-RU" sz="1700" b="1" kern="1200" dirty="0">
              <a:solidFill>
                <a:schemeClr val="bg1"/>
              </a:solidFill>
            </a:rPr>
            <a:t>пациентов </a:t>
          </a:r>
          <a:r>
            <a:rPr lang="en-US" sz="1700" b="1" kern="1200" dirty="0">
              <a:solidFill>
                <a:schemeClr val="bg1"/>
              </a:solidFill>
            </a:rPr>
            <a:t>[</a:t>
          </a:r>
          <a:r>
            <a:rPr lang="ru-RU" sz="1700" b="1" kern="1200" dirty="0" err="1">
              <a:solidFill>
                <a:schemeClr val="bg1"/>
              </a:solidFill>
            </a:rPr>
            <a:t>Dabrowski</a:t>
          </a:r>
          <a:r>
            <a:rPr lang="ru-RU" sz="1700" b="1" kern="1200" dirty="0">
              <a:solidFill>
                <a:schemeClr val="bg1"/>
              </a:solidFill>
            </a:rPr>
            <a:t> M., </a:t>
          </a:r>
          <a:r>
            <a:rPr lang="ru-RU" sz="1700" b="1" kern="1200" dirty="0" err="1">
              <a:solidFill>
                <a:schemeClr val="bg1"/>
              </a:solidFill>
            </a:rPr>
            <a:t>Parnowski</a:t>
          </a:r>
          <a:r>
            <a:rPr lang="ru-RU" sz="1700" b="1" kern="1200" dirty="0">
              <a:solidFill>
                <a:schemeClr val="bg1"/>
              </a:solidFill>
            </a:rPr>
            <a:t> M.2012</a:t>
          </a:r>
          <a:r>
            <a:rPr lang="en-US" sz="1700" b="1" kern="1200" dirty="0">
              <a:solidFill>
                <a:schemeClr val="bg1"/>
              </a:solidFill>
            </a:rPr>
            <a:t>]</a:t>
          </a:r>
          <a:endParaRPr lang="ru-RU" sz="1700" b="1" kern="1200" dirty="0"/>
        </a:p>
      </dsp:txBody>
      <dsp:txXfrm>
        <a:off x="1966415" y="4262192"/>
        <a:ext cx="7194434" cy="103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5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9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0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4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88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6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7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9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9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1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2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7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E958CE-CB9E-4A35-864A-CCE6447EDB6A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7DFED3-E33B-4760-92CC-705FFA92D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9508" y="0"/>
            <a:ext cx="9820445" cy="374552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Электросудорожная терапия в практике врача-психиатра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8084" y="5271151"/>
            <a:ext cx="6987645" cy="13885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1 психиатрическим отделением –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врач-психиатр Викторова К.В.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 ВО «Вологодский областной психоневрологический диспансер № 1»</a:t>
            </a:r>
          </a:p>
        </p:txBody>
      </p:sp>
    </p:spTree>
    <p:extLst>
      <p:ext uri="{BB962C8B-B14F-4D97-AF65-F5344CB8AC3E}">
        <p14:creationId xmlns:p14="http://schemas.microsoft.com/office/powerpoint/2010/main" val="18773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кабинета интенсивной психиатрической помощи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086" y="1090246"/>
            <a:ext cx="103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84" y="4131397"/>
            <a:ext cx="1218957" cy="2708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74" y="4144407"/>
            <a:ext cx="1217588" cy="2705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46" y="2566479"/>
            <a:ext cx="1584718" cy="1574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23" y="4303460"/>
            <a:ext cx="1982519" cy="1292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21" y="975126"/>
            <a:ext cx="1484405" cy="14292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77" y="4208216"/>
            <a:ext cx="1284535" cy="214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46" y="2470693"/>
            <a:ext cx="1326518" cy="1728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4315" y="1204546"/>
            <a:ext cx="6260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ЭСТЕР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аспиратор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отсасыватель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Кислородный концентратор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искусственной вентиляции легких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прикроватный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Дефибриллятор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 медицинский для внутривенного вливания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Кушетка многофункциональная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ларингеальных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масок, загубников,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интубационных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трубок, воздуховодов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35" y="4409590"/>
            <a:ext cx="2152408" cy="21524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0"/>
          <a:stretch/>
        </p:blipFill>
        <p:spPr>
          <a:xfrm>
            <a:off x="1858514" y="975126"/>
            <a:ext cx="1385018" cy="14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проведения сеанса ЭСТ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086" y="1090246"/>
            <a:ext cx="103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05368"/>
              </p:ext>
            </p:extLst>
          </p:nvPr>
        </p:nvGraphicFramePr>
        <p:xfrm>
          <a:off x="1740878" y="931985"/>
          <a:ext cx="10113837" cy="586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60">
                  <a:extLst>
                    <a:ext uri="{9D8B030D-6E8A-4147-A177-3AD203B41FA5}">
                      <a16:colId xmlns:a16="http://schemas.microsoft.com/office/drawing/2014/main" val="3133548818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2227703870"/>
                    </a:ext>
                  </a:extLst>
                </a:gridCol>
                <a:gridCol w="4583477">
                  <a:extLst>
                    <a:ext uri="{9D8B030D-6E8A-4147-A177-3AD203B41FA5}">
                      <a16:colId xmlns:a16="http://schemas.microsoft.com/office/drawing/2014/main" val="1336730485"/>
                    </a:ext>
                  </a:extLst>
                </a:gridCol>
              </a:tblGrid>
              <a:tr h="5515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сеансу (за 3 часа до сеанса)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880871"/>
                  </a:ext>
                </a:extLst>
              </a:tr>
              <a:tr h="5515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Премедикация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 минуты)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66686"/>
                  </a:ext>
                </a:extLst>
              </a:tr>
              <a:tr h="5515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Наркоз (3 минуты) («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Пропофол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79111"/>
                  </a:ext>
                </a:extLst>
              </a:tr>
              <a:tr h="6380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Миорелаксация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минуты) («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Рокурония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бромид»)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44377"/>
                  </a:ext>
                </a:extLst>
              </a:tr>
              <a:tr h="5515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Электровоздействие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(5-20 секунд)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47785"/>
                  </a:ext>
                </a:extLst>
              </a:tr>
              <a:tr h="5515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припадка (30-60 секунд)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924029"/>
                  </a:ext>
                </a:extLst>
              </a:tr>
              <a:tr h="5515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дыхания (3-5 минут)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536595"/>
                  </a:ext>
                </a:extLst>
              </a:tr>
              <a:tr h="6380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Постнаркозный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 восстановления сознания (15-30 минут)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0100"/>
                  </a:ext>
                </a:extLst>
              </a:tr>
              <a:tr h="63801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 период и передача пациента персоналу (5-10 минут)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293597"/>
                  </a:ext>
                </a:extLst>
              </a:tr>
              <a:tr h="632214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процедура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среднем занимает 20-30 минут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110153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94" y="1541473"/>
            <a:ext cx="2266904" cy="1700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54" y="5023724"/>
            <a:ext cx="2249320" cy="16869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30" y="2804801"/>
            <a:ext cx="2266905" cy="170017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53" y="3855426"/>
            <a:ext cx="2243893" cy="16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проведения ЭСТ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БУЗ ВО «ВО ПНД № 1»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086" y="1090246"/>
            <a:ext cx="1034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16710"/>
              </p:ext>
            </p:extLst>
          </p:nvPr>
        </p:nvGraphicFramePr>
        <p:xfrm>
          <a:off x="2032000" y="719666"/>
          <a:ext cx="9899163" cy="590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192">
                  <a:extLst>
                    <a:ext uri="{9D8B030D-6E8A-4147-A177-3AD203B41FA5}">
                      <a16:colId xmlns:a16="http://schemas.microsoft.com/office/drawing/2014/main" val="1712074303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712245733"/>
                    </a:ext>
                  </a:extLst>
                </a:gridCol>
                <a:gridCol w="988321">
                  <a:extLst>
                    <a:ext uri="{9D8B030D-6E8A-4147-A177-3AD203B41FA5}">
                      <a16:colId xmlns:a16="http://schemas.microsoft.com/office/drawing/2014/main" val="3436345327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373316459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774852765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1356016471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447951279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3258421490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2474729466"/>
                    </a:ext>
                  </a:extLst>
                </a:gridCol>
              </a:tblGrid>
              <a:tr h="9834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027154"/>
                  </a:ext>
                </a:extLst>
              </a:tr>
              <a:tr h="983490"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36935"/>
                  </a:ext>
                </a:extLst>
              </a:tr>
              <a:tr h="983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отделение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76858"/>
                  </a:ext>
                </a:extLst>
              </a:tr>
              <a:tr h="983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отделение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528478"/>
                  </a:ext>
                </a:extLst>
              </a:tr>
              <a:tr h="983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отделение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760135"/>
                  </a:ext>
                </a:extLst>
              </a:tr>
              <a:tr h="9834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8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7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проведения ЭСТ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БУЗ ВО «ВО ПНД № 1»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3246" y="1090246"/>
            <a:ext cx="97863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шизофренического спектра 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F2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(F20, F21, F25)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психопродуктивная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симптоматика (длительно сохраняющийся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различного характера; стойкие, развернутые бредовые идеи,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сопровождающиеся поведенческими нарушениями;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шизообсессивные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переживания; депрессивный синдром тяжелой степени)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Интолерантность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лекарственным средствам,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использовании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клозапина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и/или их комбинации в максимальных терапевтических дозировках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процедур ЭСТ: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 осложнения: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Аффективные расстройства с преобладанием депрессивного синдрома 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F32, F33)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депрессии с психотическими симптомами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не поддающиеся, или плохо поддающиеся терапии психотропными препаратами,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использовании стратегий аугментации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2 пациентки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003" y="1090246"/>
            <a:ext cx="10191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Т.И.Р., 1987 г.р.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врача-психиатра с диагнозом «Шизофрения. Параноидная форма. Непрерывно-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прогредиентный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 течения».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клинике заболевания стойкая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галлюцинаторная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симптоматика, в прошлом суицидальная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под воздействием императивного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инвалидом 2 группы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-МСЭ. После выписок ремиссии нестойкие, буквально через месяц вновь госпитализируется.  Последнее стационарное лечение в период с 24.02.2022 по 01.03.2023. За период госпитализации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перепробовано большое количество нейролептиков, в том числе в различных комбинация, был подключен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Клозапин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препарат последнего выбора при резистентных формах. При попытке повысить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Клозапин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терапевтической дозы отмечались побочные явления в виде ортостатической гипотензии, что не позволяло титровать дозировки дальше.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фармакорезистентностью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психотической симптоматикой в виде псевдогаллюцинаций пациенту было проведено 10 сеансов ЭСТ. После 4 сеанса отмечалось купирование психотической симптоматики. После проведенных процедур пациент стал более эмоционально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откликаем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общителен. Сам отмечал, что улучшилось настроение. За период госпитализации самостоятельно принял решение о получении путевки в ПНИ. В настоящее время проживает в ПНИ. По рекомендациям после выписки принимает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трифлуоперазин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15 мг в сутки.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клозапин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50 мг на ночь,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тригексифенидил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мг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сутки. Состояние стабильное, вне психотической симптоматики.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0058" y="1371601"/>
            <a:ext cx="6137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31" y="3927554"/>
            <a:ext cx="2968869" cy="29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6002" y="1090246"/>
            <a:ext cx="10218251" cy="5767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электросудорожная терапия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распространённым немедикаментозным методом лечения тяжелых, резистентных форм заболеваний в психиатрии. Особенно ЭСТ важна в ситуациях, где необходимо достичь быстрого клинического эффекта, напри­мер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кататонических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ступорах или психотических депрессиях с отказом от приема пищи и воды, тогда как промедление в лече­нии может привести к тяжелым осложнениям соматического статуса и летальному исходу. ЭСТ превосходит по эффективности лекарственные средства при злокачественном нейролептическом синдроме,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кататонических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синдромах, депрессии, мании.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2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931" y="1090246"/>
            <a:ext cx="10190284" cy="369276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в 48 году до нашей эры врач Римского императора Клавдия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Скрибониус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Ларгус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рекомендовал класть на голову электрического ската, чтобы избавиться от мигрени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18 века ученый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Б.Франклин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пытался использовать разряды статического электричества для лечения спазмов у женщин, страдающих истерией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 году венгерский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 судорожные припадки, вызванные введением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затем коразолом для лечения шизофрении. Обоснованием метода считался якобы существующий антагонизм между шизофренией и эпилепсией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апреля 1938 г.  психиатры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Керлетти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самостоятельно изготовленного аппарата впервые с успехом применили ЭСТ у пациента с острым приступом шизофрении.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психиатр Гольдман в 1949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применял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унилатеральные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правосторонние припадки</a:t>
            </a:r>
          </a:p>
          <a:p>
            <a:endParaRPr lang="ru-RU" dirty="0"/>
          </a:p>
        </p:txBody>
      </p:sp>
      <p:pic>
        <p:nvPicPr>
          <p:cNvPr id="4" name="Рисунок 3" descr="Электротерапию часто представляли чуть ли не как панацею - что и высмеивается в этой английской карикатур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23" y="4404946"/>
            <a:ext cx="4580792" cy="233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3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931" y="1090246"/>
            <a:ext cx="7016261" cy="538089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40-50-х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20 века начинается использование ЭСТ совместно 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миорелаксантами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было одним из первых государств, где начала применяться судорожная терапия. Уже через год после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 (1939 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была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в двух клиниках: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Москве 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1948г.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 лечились 5,3% стационарных душевнобольных в 41 из 76 психиатрических больниц СССР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1949г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психозов ЭСТ вышла в СССР на второе место после инсулинокоматозной терапии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1951 году последовал фактический запрет ЭСТ в СССР. Возрождение ЭСТ пришлось на 60-ые года 20 века.</a:t>
            </a:r>
          </a:p>
          <a:p>
            <a:endParaRPr lang="ru-RU" dirty="0"/>
          </a:p>
        </p:txBody>
      </p:sp>
      <p:pic>
        <p:nvPicPr>
          <p:cNvPr id="5" name="Рисунок 4" descr="Глядя на этот рисунок из инструкции Пульвермахера, мы можем представить себе, как мог лечить свою ногу Чарльз Диккенс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92" y="1977266"/>
            <a:ext cx="3261946" cy="3606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9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931" y="1090246"/>
            <a:ext cx="10190284" cy="576775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терапевтического действия ЭСТ до сих пор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ясным.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находятся на уровне гипотез.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 механизмом действия процедуры ЭСТ является 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судорожного приступа, длящегося до 30 до 90 секунд.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актуальные гипотезы рассматривают влияние ЭСТ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синаптическую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дофаминэргическую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серотонинергическую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ГАМК-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ергическую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способностью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своеобразную «перезагрузку» рецепторов, находящихся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гиперактивированном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интактном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гипотезы, изучающие влияние ЭСТ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гуморальные и эндокринные проявления, изменения общей и локальной гемодинамики в головном мозге, иммунологические теории, принимающие за основу комплекс перечисленных факторов.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931" y="1090246"/>
            <a:ext cx="10190284" cy="5767753"/>
          </a:xfrm>
        </p:spPr>
        <p:txBody>
          <a:bodyPr anchor="t"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5 июля 2022 г. N 471н "Об утверждении стандарта медицинской помощи взрослым при шизофрении (диагностика и лечение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)«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5 июля 2022 г. N 470н "Об утверждении стандарта специализированной медицинской помощи взрослым при фебрильной кататонии (диагностика и лечение)"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24 декабря 2012 г. N 1421н "Об утверждении стандарта специализированной медицинской помощи при шизофрении, подострой фазе в условиях дневного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стационара«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20 декабря 2012 г. N 1233н "Об утверждении стандарта специализированной медицинской помощи при шизофрении, острой (подострой) фазе, с резистентностью,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интолерантностью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терапии«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5 июля 2022 г. N 466н "Об утверждении стандарта медицинской помощи взрослым при рекуррентном депрессивном расстройстве (диагностика и лечение) и о внесении изменений в некоторые приказы Министерства здравоохранения Российской Федерации о стандартах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помощи«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5 июля 2022 г. N 468н "Об утверждении стандарта медицинской помощи взрослым при обсессивно-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компульсивном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расстройстве (диагностика, лечение и диспансерное наблюдение)"</a:t>
            </a:r>
          </a:p>
        </p:txBody>
      </p:sp>
    </p:spTree>
    <p:extLst>
      <p:ext uri="{BB962C8B-B14F-4D97-AF65-F5344CB8AC3E}">
        <p14:creationId xmlns:p14="http://schemas.microsoft.com/office/powerpoint/2010/main" val="9664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8"/>
          <a:stretch/>
        </p:blipFill>
        <p:spPr>
          <a:xfrm>
            <a:off x="1456943" y="1095352"/>
            <a:ext cx="4964127" cy="4765431"/>
          </a:xfrm>
        </p:spPr>
      </p:pic>
      <p:sp>
        <p:nvSpPr>
          <p:cNvPr id="6" name="TextBox 5"/>
          <p:cNvSpPr txBox="1"/>
          <p:nvPr/>
        </p:nvSpPr>
        <p:spPr>
          <a:xfrm>
            <a:off x="6488723" y="1090246"/>
            <a:ext cx="543364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главного врача БУЗ ВО «ВО ПНД № 1» в учреждении утверждено положение о проведении электросудорожной терапии, включающее в себя: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проведению ЭСТ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для проведения ЭСТ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дополнительного обследования перед проведением курса ЭСТ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и алгоритм проведения процедуры ЭСТ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представления на ВК для проведения ЭСТ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протокола заседания ВК с целью определения показаний для проведения ЭСТ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информированного добровольного согласия на проведения ЭСТ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показания к ЭСТ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086" y="1090246"/>
            <a:ext cx="103485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«первой линии»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Злокачественный нейролептический синдром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Фебрильная кататония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депрессии с психотическими симптомами (отказ от приема пищи, высокий риск суицида, депрессивный ступор)-эффективность достигает 90%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Шизофрения (выраженная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психопродуктивная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симптоматика, угрожающая жизни пациента, или окружающих)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 является методом выбора у беременных, т.к. большинство антидепрессантов,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нормотимиков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нейролептиков будут вызы­вать побочные явления для матери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</a:t>
            </a: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«второй линии»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 резистентные состояния при следующих заболеваниях: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Реккурентное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депрессивное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депрессивные эпизоды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Шизофрения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Шизоаффективные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психозы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Биполярное аффективное расстройство (в том числе мания)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аффективное расстройство, сопровождающееся депрессией или психотическими симптомами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«последней линии»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 резистентные состояния при следующих заболеваниях: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Обсессивно-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компульсивное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дискенизия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Жиля де 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Туретта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Паркинсона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абсолютное противопоказание- наличие большой нестабильной внутричерепной опухоли (или другого объемного процесса) с выраженным повышением внутричерепного давления и высоким риском вклинения ствола в большое затылочное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3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003" y="79131"/>
            <a:ext cx="10018713" cy="101111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ЭСТ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471832"/>
              </p:ext>
            </p:extLst>
          </p:nvPr>
        </p:nvGraphicFramePr>
        <p:xfrm>
          <a:off x="1932520" y="1090245"/>
          <a:ext cx="9717287" cy="56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9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195</TotalTime>
  <Words>1274</Words>
  <Application>Microsoft Office PowerPoint</Application>
  <PresentationFormat>Широкоэкранный</PresentationFormat>
  <Paragraphs>162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Corbel</vt:lpstr>
      <vt:lpstr>Times New Roman</vt:lpstr>
      <vt:lpstr>Wingdings</vt:lpstr>
      <vt:lpstr>Параллакс</vt:lpstr>
      <vt:lpstr>Электросудорожная терапия в практике врача-психиатра</vt:lpstr>
      <vt:lpstr>Введение</vt:lpstr>
      <vt:lpstr>История</vt:lpstr>
      <vt:lpstr>История</vt:lpstr>
      <vt:lpstr>Механизм действия</vt:lpstr>
      <vt:lpstr>Нормативная база</vt:lpstr>
      <vt:lpstr>Нормативная база</vt:lpstr>
      <vt:lpstr>Основные показания к ЭСТ</vt:lpstr>
      <vt:lpstr>Эффективность ЭСТ</vt:lpstr>
      <vt:lpstr>Оборудование кабинета интенсивной психиатрической помощи</vt:lpstr>
      <vt:lpstr>Алгоритм проведения сеанса ЭСТ</vt:lpstr>
      <vt:lpstr>Статистика проведения ЭСТ  в БУЗ ВО «ВО ПНД № 1»</vt:lpstr>
      <vt:lpstr>Статистика проведения ЭСТ  в БУЗ ВО «ВО ПНД № 1»</vt:lpstr>
      <vt:lpstr>Клинический случай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Электросудорожная терапия в практике врача-психиатра</dc:title>
  <dc:creator>Виталий Андреевич Воронов</dc:creator>
  <cp:lastModifiedBy>Виталий Андреевич Воронов</cp:lastModifiedBy>
  <cp:revision>16</cp:revision>
  <dcterms:created xsi:type="dcterms:W3CDTF">2023-04-10T10:59:16Z</dcterms:created>
  <dcterms:modified xsi:type="dcterms:W3CDTF">2023-04-11T10:29:30Z</dcterms:modified>
</cp:coreProperties>
</file>