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9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1D297-3EFC-4826-AE04-2F63D2FB1848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7575F-28DD-49CD-9090-7FD9ABD83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7575F-28DD-49CD-9090-7FD9ABD83CCC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C037A0-ED2E-4A6C-B353-056B290308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EE723C-7938-4022-95BE-797E97DB0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Суицидальное поведение у детей и подростков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4104456" cy="2376264"/>
          </a:xfrm>
        </p:spPr>
        <p:txBody>
          <a:bodyPr/>
          <a:lstStyle/>
          <a:p>
            <a:r>
              <a:rPr lang="ru-RU" dirty="0" smtClean="0"/>
              <a:t>Детский психиатр О.А.Кокарева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Мотивы суицидального поведения </a:t>
            </a:r>
            <a:r>
              <a:rPr lang="ru-RU" sz="3600" dirty="0" smtClean="0"/>
              <a:t>у детей 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- Страх наказания, нежелание извиниться.</a:t>
            </a:r>
            <a:br>
              <a:rPr lang="ru-RU" dirty="0" smtClean="0"/>
            </a:br>
            <a:r>
              <a:rPr lang="ru-RU" dirty="0" smtClean="0"/>
              <a:t> - Любовные неудачи, сексуальные эксцессы, беременность.</a:t>
            </a:r>
            <a:br>
              <a:rPr lang="ru-RU" dirty="0" smtClean="0"/>
            </a:br>
            <a:r>
              <a:rPr lang="ru-RU" dirty="0" smtClean="0"/>
              <a:t> - Чувство мести, злобы, протеста; угроза или вымогательство.</a:t>
            </a:r>
            <a:br>
              <a:rPr lang="ru-RU" dirty="0" smtClean="0"/>
            </a:br>
            <a:r>
              <a:rPr lang="ru-RU" dirty="0" smtClean="0"/>
              <a:t> - Желание привлечь к себе внимание, вызвать сочувствие, избежать неприятных последствий, уйти от трудной ситуации.</a:t>
            </a:r>
            <a:br>
              <a:rPr lang="ru-RU" dirty="0" smtClean="0"/>
            </a:br>
            <a:r>
              <a:rPr lang="ru-RU" dirty="0" smtClean="0"/>
              <a:t> - Сочувствие или подражание товарищам, героям книг или фильмов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813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суицидального поведения детей в разные периоды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Детям характерна повышенная впечатлительность и внушаемость, способность ярко чувствовать и переживать, склонность к колебаниям настроения, слабость критических способностей, эгоцентрическая устремленность, импульсивность в принятии решения.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суицидального поведения детей в разные периоды жизни.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переходе к подростковому возрасту возникает </a:t>
            </a:r>
          </a:p>
          <a:p>
            <a:pPr>
              <a:buNone/>
            </a:pPr>
            <a:r>
              <a:rPr lang="ru-RU" dirty="0" smtClean="0"/>
              <a:t>-повышенная склонность к самоанализу, пессимистической оценке окружающего и своей личности</a:t>
            </a:r>
          </a:p>
          <a:p>
            <a:pPr>
              <a:buNone/>
            </a:pPr>
            <a:r>
              <a:rPr lang="ru-RU" dirty="0" smtClean="0"/>
              <a:t>-эмоциональная нестабильность</a:t>
            </a:r>
          </a:p>
          <a:p>
            <a:pPr>
              <a:buNone/>
            </a:pPr>
            <a:r>
              <a:rPr lang="ru-RU" dirty="0" smtClean="0"/>
              <a:t>-высокая внушаемость и стремление к подражанию.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Смерть в понимании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smtClean="0"/>
              <a:t>В дошкольном возрасте</a:t>
            </a:r>
            <a:r>
              <a:rPr lang="ru-RU" dirty="0" smtClean="0"/>
              <a:t> дети не считают ее концом жизни, а воспринимают как временное явление, подобно сну или отъезду. </a:t>
            </a:r>
            <a:br>
              <a:rPr lang="ru-RU" dirty="0" smtClean="0"/>
            </a:br>
            <a:r>
              <a:rPr lang="ru-RU" u="sng" dirty="0" smtClean="0"/>
              <a:t>   В младшем школьном возрасте</a:t>
            </a:r>
            <a:r>
              <a:rPr lang="ru-RU" dirty="0" smtClean="0"/>
              <a:t> дети считают смерть маловероятной, не осознают ее возможности для себя, не считают необратимой. </a:t>
            </a:r>
            <a:br>
              <a:rPr lang="ru-RU" dirty="0" smtClean="0"/>
            </a:br>
            <a:r>
              <a:rPr lang="ru-RU" u="sng" dirty="0" smtClean="0"/>
              <a:t>   Для подростков</a:t>
            </a:r>
            <a:r>
              <a:rPr lang="ru-RU" dirty="0" smtClean="0"/>
              <a:t> смерть становится более очевидным явлением. Но они фактически отрицают ее для себя. В дальнейшем подросток принимает мысль о своей смерти, но, преодолевая возникшую тревогу, отрицает реальность этой возможности.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Дети, а нередко и многие подростки, совершая суицид, прямо не предусматривают смертельного исхода. В отличие от взрослых у них отсутствуют четкие границы между истинной суицидальной попыткой и демонстративно - шантажирующим </a:t>
            </a:r>
            <a:r>
              <a:rPr lang="ru-RU" dirty="0" err="1" smtClean="0"/>
              <a:t>аутоагрессивным</a:t>
            </a:r>
            <a:r>
              <a:rPr lang="ru-RU" dirty="0" smtClean="0"/>
              <a:t> поступком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Общие особенности </a:t>
            </a:r>
            <a:r>
              <a:rPr lang="ru-RU" dirty="0" err="1" smtClean="0"/>
              <a:t>ауотоагрессивного</a:t>
            </a:r>
            <a:r>
              <a:rPr lang="ru-RU" dirty="0" smtClean="0"/>
              <a:t> поведения у детей 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Несерьезность, мимолетность и незначительность (с точки зрения взрослых) мотивов, которыми дети объясняют попытки самоубийства. 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Наличие взаимосвязи попыток самоубийств детей и подростков с отклоняющимся поведением.</a:t>
            </a:r>
            <a:br>
              <a:rPr lang="ru-RU" dirty="0" smtClean="0"/>
            </a:br>
            <a:r>
              <a:rPr lang="ru-RU" b="1" dirty="0" smtClean="0"/>
              <a:t>3.</a:t>
            </a:r>
            <a:r>
              <a:rPr lang="ru-RU" dirty="0" smtClean="0"/>
              <a:t> В детском и подростковом возрасте возникновению суицидального поведения способствуют депрессивные состояния, которые проявляются иначе, чем у взрослых.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депрессии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потеря интереса или чувства удовлетворения в ситуациях, обычно вызывающих положительные эмоции;</a:t>
            </a:r>
          </a:p>
          <a:p>
            <a:r>
              <a:rPr lang="ru-RU" dirty="0" smtClean="0"/>
              <a:t>- неспособность к адекватной реакции на похвалу или награды;</a:t>
            </a:r>
          </a:p>
          <a:p>
            <a:r>
              <a:rPr lang="ru-RU" dirty="0" smtClean="0"/>
              <a:t>- чувство горькой печали, переходящей в плач;</a:t>
            </a:r>
          </a:p>
          <a:p>
            <a:r>
              <a:rPr lang="ru-RU" dirty="0" smtClean="0"/>
              <a:t>- чувство неполноценности, бесполезности, потеря самоуважения;</a:t>
            </a:r>
          </a:p>
          <a:p>
            <a:r>
              <a:rPr lang="ru-RU" dirty="0" smtClean="0"/>
              <a:t>- пессимистическое отношение к будущему, негативное восприятие прошлого;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депрессии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повторяющиеся мысли о смерти или о самоубийстве;</a:t>
            </a:r>
          </a:p>
          <a:p>
            <a:r>
              <a:rPr lang="ru-RU" dirty="0" smtClean="0"/>
              <a:t>- снижение внимания или способности к ясному мышлению;</a:t>
            </a:r>
          </a:p>
          <a:p>
            <a:r>
              <a:rPr lang="ru-RU" dirty="0" smtClean="0"/>
              <a:t>- вялость, хроническая усталость, замедленные движения и речь;</a:t>
            </a:r>
          </a:p>
          <a:p>
            <a:r>
              <a:rPr lang="ru-RU" dirty="0" smtClean="0"/>
              <a:t>- снижение эффективности или продуктивности в учебе, быту;</a:t>
            </a:r>
          </a:p>
          <a:p>
            <a:r>
              <a:rPr lang="ru-RU" dirty="0" smtClean="0"/>
              <a:t>- изменение привычного режима сна, бессонница или повышенная сонливость;</a:t>
            </a:r>
          </a:p>
          <a:p>
            <a:r>
              <a:rPr lang="ru-RU" dirty="0" smtClean="0"/>
              <a:t>- изменение аппетита с последующим увеличением или потерей веса.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«Знаки беды»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Словесные признаки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- часто говорит о своём душевном состоянии:</a:t>
            </a:r>
            <a:br>
              <a:rPr lang="ru-RU" dirty="0" smtClean="0"/>
            </a:br>
            <a:r>
              <a:rPr lang="ru-RU" dirty="0" smtClean="0"/>
              <a:t>- прямо говорит о смерти: «Я собираюсь покончить с собой», «Я не могу так дальше жить»;</a:t>
            </a:r>
            <a:br>
              <a:rPr lang="ru-RU" dirty="0" smtClean="0"/>
            </a:br>
            <a:r>
              <a:rPr lang="ru-RU" dirty="0" smtClean="0"/>
              <a:t>- косвенно намекает о своём намерении: «Я больше не буду ни для кого проблемой», «Тебе больше не придётся обо мне волноваться»;</a:t>
            </a:r>
            <a:br>
              <a:rPr lang="ru-RU" dirty="0" smtClean="0"/>
            </a:br>
            <a:r>
              <a:rPr lang="ru-RU" dirty="0" smtClean="0"/>
              <a:t>- много шутит на тему самоубийства;</a:t>
            </a:r>
            <a:br>
              <a:rPr lang="ru-RU" dirty="0" smtClean="0"/>
            </a:br>
            <a:r>
              <a:rPr lang="ru-RU" dirty="0" smtClean="0"/>
              <a:t>- проявляет нездоровую заинтересованность вопросами смерти.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«Знаки беды»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Поведенческие признаки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может раздавать другим вещи, имеющие большую личную значимость, окончательно приводить в порядок дела, мириться с давними врагами;</a:t>
            </a:r>
            <a:br>
              <a:rPr lang="ru-RU" dirty="0" smtClean="0"/>
            </a:br>
            <a:r>
              <a:rPr lang="ru-RU" dirty="0" smtClean="0"/>
              <a:t>- может демонстрировать радикальные перемены в поведении: в еде, во сне, во внешнем виде , в школьных привычках </a:t>
            </a:r>
          </a:p>
          <a:p>
            <a:pPr>
              <a:buNone/>
            </a:pPr>
            <a:r>
              <a:rPr lang="ru-RU" dirty="0" smtClean="0"/>
              <a:t>     -может проявлять раздражительность, угрюмость, находиться в подавленном настроении; </a:t>
            </a:r>
            <a:br>
              <a:rPr lang="ru-RU" dirty="0" smtClean="0"/>
            </a:br>
            <a:r>
              <a:rPr lang="ru-RU" dirty="0" smtClean="0"/>
              <a:t> -может замкнуться от семьи и друзей;</a:t>
            </a:r>
            <a:br>
              <a:rPr lang="ru-RU" dirty="0" smtClean="0"/>
            </a:br>
            <a:r>
              <a:rPr lang="ru-RU" dirty="0" smtClean="0"/>
              <a:t> -может быть чрезмерно деятельным или наоборот безразличным к окружающему миру;</a:t>
            </a:r>
            <a:br>
              <a:rPr lang="ru-RU" dirty="0" smtClean="0"/>
            </a:br>
            <a:r>
              <a:rPr lang="ru-RU" dirty="0" smtClean="0"/>
              <a:t>- проявлять признаки беспомощности, безнадёжности и отчаяния.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r>
              <a:rPr lang="ru-RU" i="1" dirty="0" smtClean="0"/>
              <a:t>Суицид является одним из наиболее трагических видов общественного поведения, связанного с потерей смысла жизни. </a:t>
            </a:r>
          </a:p>
          <a:p>
            <a:r>
              <a:rPr lang="ru-RU" i="1" dirty="0" smtClean="0"/>
              <a:t>Самоубийство - это реакция человека на проблему, которая кажется ему непреодолимой .</a:t>
            </a:r>
          </a:p>
          <a:p>
            <a:r>
              <a:rPr lang="ru-RU" i="1" dirty="0" smtClean="0"/>
              <a:t>Особенно трагичен суицид детей и подростков.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«Знаки беды»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Ситуационные признаки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социальная изоляция,  отвержение;</a:t>
            </a:r>
            <a:br>
              <a:rPr lang="ru-RU" dirty="0" smtClean="0"/>
            </a:br>
            <a:r>
              <a:rPr lang="ru-RU" dirty="0" smtClean="0"/>
              <a:t>- нестабильно окружение ;</a:t>
            </a:r>
            <a:br>
              <a:rPr lang="ru-RU" dirty="0" smtClean="0"/>
            </a:br>
            <a:r>
              <a:rPr lang="ru-RU" dirty="0" smtClean="0"/>
              <a:t>-  жертвой насилия - физического, сексуального или эмоционального;</a:t>
            </a:r>
            <a:br>
              <a:rPr lang="ru-RU" dirty="0" smtClean="0"/>
            </a:br>
            <a:r>
              <a:rPr lang="ru-RU" dirty="0" smtClean="0"/>
              <a:t>- попытки самоубийства, совершенные ранее;</a:t>
            </a:r>
            <a:br>
              <a:rPr lang="ru-RU" dirty="0" smtClean="0"/>
            </a:br>
            <a:r>
              <a:rPr lang="ru-RU" dirty="0" smtClean="0"/>
              <a:t>- склонность к суициду вследствие того, что он совершился кем-то из друзей, знакомых или членов семьи;- тяжёлая потеря ;</a:t>
            </a:r>
          </a:p>
          <a:p>
            <a:pPr>
              <a:buNone/>
            </a:pPr>
            <a:r>
              <a:rPr lang="ru-RU" dirty="0" smtClean="0"/>
              <a:t>    -слишком критическое отношение к себе.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могут увидеть родители?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изменения настроения, питания, изменения сна, изменение в отношении своей внешности,</a:t>
            </a:r>
          </a:p>
          <a:p>
            <a:r>
              <a:rPr lang="ru-RU" dirty="0" smtClean="0"/>
              <a:t>самоизоляцию, интерес к теме смерти </a:t>
            </a:r>
          </a:p>
          <a:p>
            <a:r>
              <a:rPr lang="ru-RU" dirty="0" smtClean="0"/>
              <a:t>нежелание посещать кружки, школу,</a:t>
            </a:r>
          </a:p>
          <a:p>
            <a:r>
              <a:rPr lang="ru-RU" dirty="0" smtClean="0"/>
              <a:t> серьезные изменения в состоянии здоровья (частые простуды, частые головные боли и др.) и т.п.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могут увидеть педагоги?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изменение внешнего вида, </a:t>
            </a:r>
          </a:p>
          <a:p>
            <a:r>
              <a:rPr lang="ru-RU" dirty="0" smtClean="0"/>
              <a:t>самоизоляция в урочной и внеклассной деятельности, </a:t>
            </a:r>
          </a:p>
          <a:p>
            <a:r>
              <a:rPr lang="ru-RU" dirty="0" smtClean="0"/>
              <a:t>ухудшение работоспособности, небрежное отношение к своим школьным принадлежностям ,</a:t>
            </a:r>
          </a:p>
          <a:p>
            <a:r>
              <a:rPr lang="ru-RU" dirty="0" smtClean="0"/>
              <a:t>частые прогулы ,</a:t>
            </a:r>
          </a:p>
          <a:p>
            <a:r>
              <a:rPr lang="ru-RU" dirty="0" smtClean="0"/>
              <a:t>резкие и необоснованные вспышки агрессии, </a:t>
            </a:r>
          </a:p>
          <a:p>
            <a:r>
              <a:rPr lang="ru-RU" dirty="0" smtClean="0"/>
              <a:t>рисунки по теме смерти на последних страницах предметных тетрадей,</a:t>
            </a:r>
          </a:p>
          <a:p>
            <a:r>
              <a:rPr lang="ru-RU" dirty="0" smtClean="0"/>
              <a:t>тема одиночества, кризиса, утраты смыслов в сочинениях на свободную тему или в размышлениях на уроках гуманитарного цикла и т.п.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могут увидеть сверстники: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самоизоляцию,</a:t>
            </a:r>
          </a:p>
          <a:p>
            <a:r>
              <a:rPr lang="ru-RU" dirty="0" smtClean="0"/>
              <a:t> резкие перепады настроения ,</a:t>
            </a:r>
          </a:p>
          <a:p>
            <a:r>
              <a:rPr lang="ru-RU" dirty="0" smtClean="0"/>
              <a:t> повышенную агрессивность, </a:t>
            </a:r>
            <a:r>
              <a:rPr lang="ru-RU" dirty="0" err="1" smtClean="0"/>
              <a:t>аутоагрессию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изменения внешнего вида,</a:t>
            </a:r>
          </a:p>
          <a:p>
            <a:r>
              <a:rPr lang="ru-RU" dirty="0" smtClean="0"/>
              <a:t> интерес к теме смерти, </a:t>
            </a:r>
          </a:p>
          <a:p>
            <a:r>
              <a:rPr lang="ru-RU" dirty="0" smtClean="0"/>
              <a:t>уныние,</a:t>
            </a:r>
          </a:p>
          <a:p>
            <a:r>
              <a:rPr lang="ru-RU" dirty="0" smtClean="0"/>
              <a:t> изменение интересов и т.п.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Заметив признаки депрессии у подростка, самим родителям , педагогам или специалистам-психологам необходимо усилить индивидуальную работу с ним.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Методики диагностики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1.Прогностическая таблица риска суицида у детей и подростков (А.Н. Волкова)</a:t>
            </a:r>
            <a:br>
              <a:rPr lang="ru-RU" b="1" dirty="0" smtClean="0"/>
            </a:br>
            <a:r>
              <a:rPr lang="ru-RU" b="1" dirty="0" smtClean="0"/>
              <a:t>2.Опросник суицидального риска (модификация Т.Н. Разуваевой)</a:t>
            </a:r>
            <a:br>
              <a:rPr lang="ru-RU" b="1" dirty="0" smtClean="0"/>
            </a:br>
            <a:r>
              <a:rPr lang="ru-RU" b="1" dirty="0" smtClean="0"/>
              <a:t>3. Методика «Карта риска суицида» (модификация для подростков</a:t>
            </a:r>
            <a:br>
              <a:rPr lang="ru-RU" b="1" dirty="0" smtClean="0"/>
            </a:br>
            <a:r>
              <a:rPr lang="ru-RU" b="1" dirty="0" smtClean="0"/>
              <a:t>Л.Б. </a:t>
            </a:r>
            <a:r>
              <a:rPr lang="ru-RU" b="1" dirty="0" err="1" smtClean="0"/>
              <a:t>Шнайдер</a:t>
            </a:r>
            <a:r>
              <a:rPr lang="ru-RU" b="1" dirty="0" smtClean="0"/>
              <a:t>) </a:t>
            </a:r>
            <a:br>
              <a:rPr lang="ru-RU" b="1" dirty="0" smtClean="0"/>
            </a:br>
            <a:r>
              <a:rPr lang="ru-RU" b="1" dirty="0" smtClean="0"/>
              <a:t>3. Тест «Ваши суицидальные наклонности» (З. Королева) </a:t>
            </a:r>
            <a:br>
              <a:rPr lang="ru-RU" b="1" dirty="0" smtClean="0"/>
            </a:br>
            <a:r>
              <a:rPr lang="ru-RU" b="1" dirty="0" smtClean="0"/>
              <a:t>4. Шкала безнадежности</a:t>
            </a:r>
            <a:br>
              <a:rPr lang="ru-RU" b="1" dirty="0" smtClean="0"/>
            </a:br>
            <a:r>
              <a:rPr lang="ru-RU" b="1" dirty="0" smtClean="0"/>
              <a:t>5. Диагностика враждебности (по шкале Кука–</a:t>
            </a:r>
            <a:r>
              <a:rPr lang="ru-RU" b="1" dirty="0" err="1" smtClean="0"/>
              <a:t>Медлей</a:t>
            </a:r>
            <a:r>
              <a:rPr lang="ru-RU" b="1" dirty="0" smtClean="0"/>
              <a:t>)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Методики диагностики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6. Методика диагностики уровня субъективного ощущения одиночества Д.Рассела и </a:t>
            </a:r>
            <a:r>
              <a:rPr lang="ru-RU" b="1" dirty="0" err="1" smtClean="0"/>
              <a:t>М.Фергюсов</a:t>
            </a:r>
            <a:endParaRPr lang="ru-RU" dirty="0" smtClean="0"/>
          </a:p>
          <a:p>
            <a:r>
              <a:rPr lang="ru-RU" b="1" dirty="0" smtClean="0"/>
              <a:t>7. «Одиночество» </a:t>
            </a:r>
            <a:r>
              <a:rPr lang="ru-RU" b="1" dirty="0" err="1" smtClean="0"/>
              <a:t>опросник</a:t>
            </a:r>
            <a:r>
              <a:rPr lang="ru-RU" b="1" dirty="0" smtClean="0"/>
              <a:t> С.Г. Корчагина </a:t>
            </a:r>
            <a:br>
              <a:rPr lang="ru-RU" b="1" dirty="0" smtClean="0"/>
            </a:br>
            <a:r>
              <a:rPr lang="ru-RU" b="1" dirty="0" smtClean="0"/>
              <a:t>8. Психолого-педагогическое заключение по факту завершенного суицида несовершеннолетнего</a:t>
            </a:r>
            <a:br>
              <a:rPr lang="ru-RU" b="1" dirty="0" smtClean="0"/>
            </a:br>
            <a:r>
              <a:rPr lang="ru-RU" b="1" dirty="0" smtClean="0"/>
              <a:t>9. Диагностика суицидального поведения подростков (Модификация </a:t>
            </a:r>
            <a:r>
              <a:rPr lang="ru-RU" b="1" dirty="0" err="1" smtClean="0"/>
              <a:t>опросника</a:t>
            </a:r>
            <a:r>
              <a:rPr lang="ru-RU" b="1" dirty="0" smtClean="0"/>
              <a:t> Г. </a:t>
            </a:r>
            <a:r>
              <a:rPr lang="ru-RU" b="1" dirty="0" err="1" smtClean="0"/>
              <a:t>Айзенка</a:t>
            </a:r>
            <a:r>
              <a:rPr lang="ru-RU" b="1" dirty="0" smtClean="0"/>
              <a:t> «Самооценка психических состояний личности» для подросткового возраста) </a:t>
            </a:r>
            <a:endParaRPr lang="ru-RU" dirty="0" smtClean="0"/>
          </a:p>
          <a:p>
            <a:r>
              <a:rPr lang="ru-RU" b="1" dirty="0" smtClean="0"/>
              <a:t>10.Методика определения уровня депрессии (В.А. </a:t>
            </a:r>
            <a:r>
              <a:rPr lang="ru-RU" b="1" dirty="0" err="1" smtClean="0"/>
              <a:t>Жмуров</a:t>
            </a:r>
            <a:r>
              <a:rPr lang="ru-RU" b="1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7494"/>
            <a:ext cx="5987008" cy="265745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/>
              <a:t>Заблуждение № 1. Самоубийства совершаются в основном психически ненормальными людьми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7211144" cy="3097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Реальность: на учете в психоневрологических диспансерах состояло лишь около 20% </a:t>
            </a:r>
            <a:r>
              <a:rPr lang="ru-RU" dirty="0" err="1" smtClean="0"/>
              <a:t>суицидентов</a:t>
            </a:r>
            <a:r>
              <a:rPr lang="ru-RU" dirty="0" smtClean="0"/>
              <a:t> и только 8-10% нуждались в специализированной медицинской помощи.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836712"/>
            <a:ext cx="5554960" cy="1728192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/>
              <a:t>Заблуждение № 2. Самоубийства </a:t>
            </a:r>
            <a:r>
              <a:rPr lang="ru-RU" sz="3100" i="1" dirty="0" err="1" smtClean="0"/>
              <a:t>пpедупpедить</a:t>
            </a:r>
            <a:r>
              <a:rPr lang="ru-RU" sz="3100" i="1" dirty="0" smtClean="0"/>
              <a:t> невозможно.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5554960" cy="3097816"/>
          </a:xfrm>
        </p:spPr>
        <p:txBody>
          <a:bodyPr/>
          <a:lstStyle/>
          <a:p>
            <a:r>
              <a:rPr lang="ru-RU" dirty="0" smtClean="0"/>
              <a:t>Реальность: потребность к самоуничтожению у подавляющего большинства людей является лишь временной.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301749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/>
              <a:t>Заблуждение № 3. Если человек открыто заявляет о желании покончить с собой, то он никогда не совершит самоубийства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7067128" cy="3025808"/>
          </a:xfrm>
        </p:spPr>
        <p:txBody>
          <a:bodyPr/>
          <a:lstStyle/>
          <a:p>
            <a:r>
              <a:rPr lang="ru-RU" dirty="0" smtClean="0"/>
              <a:t>Реальность: 3/4 людей, совершивших самоубийства или покушавшихся, сообщали о своих намерениях ближайшему окружению,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Уровень подросткового суицида в России - один из самых высоких в мире.</a:t>
            </a:r>
          </a:p>
          <a:p>
            <a:r>
              <a:rPr lang="ru-RU" i="1" dirty="0" smtClean="0"/>
              <a:t>Наибольшее количество суицидов совершается осенью (в октябре) и весной (в апреле, мае).</a:t>
            </a:r>
          </a:p>
          <a:p>
            <a:r>
              <a:rPr lang="ru-RU" i="1" dirty="0" smtClean="0"/>
              <a:t> По возрасту пик суицидов приходится на 15 – 16 лет и практически не встречается у детей до 8 лет. </a:t>
            </a:r>
          </a:p>
          <a:p>
            <a:r>
              <a:rPr lang="ru-RU" i="1" dirty="0" smtClean="0"/>
              <a:t>По половой принадлежности больше склонны к суицидам мальчики.</a:t>
            </a:r>
          </a:p>
          <a:p>
            <a:r>
              <a:rPr lang="ru-RU" i="1" dirty="0" smtClean="0"/>
              <a:t> 92% детей и подростков, совершивших суицид, не попадали в поле зрения психиатра.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7494"/>
            <a:ext cx="6347048" cy="3377530"/>
          </a:xfrm>
        </p:spPr>
        <p:txBody>
          <a:bodyPr>
            <a:normAutofit/>
          </a:bodyPr>
          <a:lstStyle/>
          <a:p>
            <a:pPr algn="r"/>
            <a:r>
              <a:rPr lang="ru-RU" sz="3100" i="1" dirty="0" smtClean="0"/>
              <a:t>Заблуждение №4. Если загрузить человека работой, то ему некогда будет думать о самоубийстве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6635080" cy="31698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Реальность: нарушение элементарных условий труда и отдыха может привести к истощению психофизиологических ресурсов организма, еще больше повышая вероятность суицидальных попыток.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7494"/>
            <a:ext cx="6203032" cy="2729458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/>
              <a:t>Заблуждение № 5. Чужая душа - потемки. Предвидеть попытку самоубийства невозможно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6131024" cy="3601872"/>
          </a:xfrm>
        </p:spPr>
        <p:txBody>
          <a:bodyPr/>
          <a:lstStyle/>
          <a:p>
            <a:r>
              <a:rPr lang="ru-RU" dirty="0" smtClean="0"/>
              <a:t>Реальность: познать внутренний мир подростка действительно очень </a:t>
            </a:r>
            <a:r>
              <a:rPr lang="ru-RU" smtClean="0"/>
              <a:t>сложно, но</a:t>
            </a:r>
            <a:r>
              <a:rPr lang="ru-RU" dirty="0" smtClean="0"/>
              <a:t> такие возможности у родителей, как правило, имеются.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7494"/>
            <a:ext cx="6995120" cy="2801466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/>
              <a:t>Заблуждение № 6. Существует некий тип людей, «склонных к самоубийству».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6059016" cy="3457856"/>
          </a:xfrm>
        </p:spPr>
        <p:txBody>
          <a:bodyPr/>
          <a:lstStyle/>
          <a:p>
            <a:r>
              <a:rPr lang="ru-RU" dirty="0" smtClean="0"/>
              <a:t>Реальность суицидального намерения зависит от силы психотравмирующей ситуации и личностной оценки ее как непереносимой.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908720"/>
            <a:ext cx="6059016" cy="2304256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/>
              <a:t>Заблуждение № 7. Не существует никаких признаков, которые указывали бы на то, что человек решился на самоубийство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6779096" cy="3025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Реальность: Самоубийству, как правило, предшествует необычное для данного человека поведение.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67494"/>
            <a:ext cx="4906888" cy="301749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i="1" dirty="0" smtClean="0"/>
              <a:t>Заблуждение № 8. Решение о самоубийстве приходит внезапно, без предварительной подготовки.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6419056" cy="2881792"/>
          </a:xfrm>
        </p:spPr>
        <p:txBody>
          <a:bodyPr>
            <a:normAutofit/>
          </a:bodyPr>
          <a:lstStyle/>
          <a:p>
            <a:r>
              <a:rPr lang="ru-RU" dirty="0" smtClean="0"/>
              <a:t>Реальность: суицидальные действия являются результатом достаточно длительной </a:t>
            </a:r>
            <a:r>
              <a:rPr lang="ru-RU" dirty="0" err="1" smtClean="0"/>
              <a:t>психотравматизации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7494"/>
            <a:ext cx="6347048" cy="2945482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/>
              <a:t>Заблуждение № 9. Если подросток совершил попытку самоубийства, он никогда этого не повторит снова.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6491064" cy="3313840"/>
          </a:xfrm>
        </p:spPr>
        <p:txBody>
          <a:bodyPr/>
          <a:lstStyle/>
          <a:p>
            <a:r>
              <a:rPr lang="ru-RU" dirty="0" smtClean="0"/>
              <a:t>Реальность:</a:t>
            </a:r>
          </a:p>
          <a:p>
            <a:r>
              <a:rPr lang="ru-RU" dirty="0" smtClean="0"/>
              <a:t>Если подросток совершил неудачную попытку самоубийства, то риск повторной попытки очень высок.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Подростки совершают суицид преимущественно в случаях: когда не видят решения своих проблем, если попытки справиться с проблемами завершились неудачно и при резком обострении чувства безнадежности</a:t>
            </a:r>
            <a:r>
              <a:rPr lang="ru-RU" i="1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по проведению беседы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УСТАНОВИТЕ доверительные отношения, эмоционально поддерживаете. </a:t>
            </a:r>
          </a:p>
          <a:p>
            <a:r>
              <a:rPr lang="ru-RU" dirty="0" smtClean="0"/>
              <a:t>ВЫСЛУШИВАЙТЕ — «Я слышу тебя». </a:t>
            </a:r>
          </a:p>
          <a:p>
            <a:r>
              <a:rPr lang="ru-RU" dirty="0" smtClean="0"/>
              <a:t>НЕ БОЙТЕСЬ задавать вопросы в т.ч. и конкретные о планах и попытках </a:t>
            </a:r>
          </a:p>
          <a:p>
            <a:r>
              <a:rPr lang="ru-RU" dirty="0" smtClean="0"/>
              <a:t>ВЫЯСНИТЕ, насколько реально воплощение слов о суициде у подростка: что произошло? может ли что-то измениться? Есть ли выход? Есть ли конкретный план? Что могло бы изменить решение? (можно предложить свои способы изменения ситуации), Что должно произойти, чтобы ситуация изменилась?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по проведению беседы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ЗАДАВАЙТЕ ВОПРОСЫ  о самочувствии, о том, что ему было бы приятно, если бы вы сделали </a:t>
            </a:r>
          </a:p>
          <a:p>
            <a:r>
              <a:rPr lang="ru-RU" dirty="0" smtClean="0"/>
              <a:t>ОБСУЖДАЙТЕ — глупо делать вид, будто ничего не происходит, лучше говорить </a:t>
            </a:r>
          </a:p>
          <a:p>
            <a:r>
              <a:rPr lang="ru-RU" dirty="0" smtClean="0"/>
              <a:t>ПОМОГИТЕ выразить словами, то, что происходит, выразить свои чувства, связанные с проблемой. </a:t>
            </a:r>
          </a:p>
          <a:p>
            <a:r>
              <a:rPr lang="ru-RU" dirty="0" smtClean="0"/>
              <a:t>БУДЬТЕ ВНИМАТЕЛЬНЫ </a:t>
            </a:r>
          </a:p>
          <a:p>
            <a:r>
              <a:rPr lang="ru-RU" dirty="0" smtClean="0"/>
              <a:t>Надо всем своим видом ПОКАЗАТЬ </a:t>
            </a:r>
            <a:r>
              <a:rPr lang="ru-RU" dirty="0" err="1" smtClean="0"/>
              <a:t>суициденту</a:t>
            </a:r>
            <a:r>
              <a:rPr lang="ru-RU" dirty="0" smtClean="0"/>
              <a:t>, что важнее этой беседы для вас сейчас ничего нет.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7494"/>
            <a:ext cx="6275040" cy="2657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Суицид можно предотвратить.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Более 80% людей сообщают о своем намерении совершить самоубийство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6995120" cy="3601872"/>
          </a:xfrm>
        </p:spPr>
        <p:txBody>
          <a:bodyPr>
            <a:normAutofit/>
          </a:bodyPr>
          <a:lstStyle/>
          <a:p>
            <a:r>
              <a:rPr lang="ru-RU" dirty="0" smtClean="0"/>
              <a:t>Если в ходе беседы человек активно высказывал суицидальные мысли, то его необходимо немедленно и с сопровождающим направить к врачу психиатру в ближайшее лечебное учреждение.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Причины суицидов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1. Условия семейного воспитания:</a:t>
            </a:r>
            <a:endParaRPr lang="ru-RU" dirty="0" smtClean="0"/>
          </a:p>
          <a:p>
            <a:r>
              <a:rPr lang="ru-RU" dirty="0" smtClean="0"/>
              <a:t>- отсутствие отца в раннем детстве;</a:t>
            </a:r>
          </a:p>
          <a:p>
            <a:r>
              <a:rPr lang="ru-RU" dirty="0" smtClean="0"/>
              <a:t>- матриархальный стиль отношений в семье;</a:t>
            </a:r>
          </a:p>
          <a:p>
            <a:r>
              <a:rPr lang="ru-RU" dirty="0" smtClean="0"/>
              <a:t>-воспитание в семье, где есть люди, страдающие алкоголизмом или психическими заболеваниями;</a:t>
            </a:r>
          </a:p>
          <a:p>
            <a:r>
              <a:rPr lang="ru-RU" dirty="0" smtClean="0"/>
              <a:t>- отверженность в детстве;</a:t>
            </a:r>
          </a:p>
          <a:p>
            <a:r>
              <a:rPr lang="ru-RU" dirty="0" smtClean="0"/>
              <a:t>- воспитание в семье, где были случаи самоубийства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67494"/>
            <a:ext cx="6131024" cy="222540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Большинство жертв суицида не хотят умирать.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6419056" cy="37458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Убедите </a:t>
            </a:r>
            <a:r>
              <a:rPr lang="ru-RU" dirty="0" err="1" smtClean="0"/>
              <a:t>суицидента</a:t>
            </a:r>
            <a:r>
              <a:rPr lang="ru-RU" dirty="0" smtClean="0"/>
              <a:t> в том. что тяжелое эмоциональное состояние - явление временное;  он, безусловно, имеет право распоряжаться своей жизнью, но решение вопроса об уходе из нее, в силу его крайней важности, лучше отложить на некоторое время, спокойно все обдумать.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Уважаемые родители, педагоги! Обращайте внимание на эмоциональное состояние ваших детей. Общайтесь, обсуждайте проблемы, учите их разрешать, внушайте оптимизм.</a:t>
            </a:r>
          </a:p>
          <a:p>
            <a:r>
              <a:rPr lang="ru-RU" dirty="0" smtClean="0"/>
              <a:t> Если вы не справляетесь сами, чувствуете неблагополучие в социальной, эмоциональной сфере вашего ребенка, не стесняйтесь обращаться за помощью.  Специалисты помогут облегчить страдания вашего ребенка, найдут выход из трудной ситуации.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Телефоны доверия и службы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Всероссийский детский телефон доверия    8 800 2000 122</a:t>
            </a:r>
          </a:p>
          <a:p>
            <a:endParaRPr lang="ru-RU" dirty="0" smtClean="0"/>
          </a:p>
          <a:p>
            <a:r>
              <a:rPr lang="ru-RU" dirty="0" smtClean="0"/>
              <a:t>Служба экстренной телефонной психологической помощи</a:t>
            </a:r>
          </a:p>
          <a:p>
            <a:pPr>
              <a:buNone/>
            </a:pPr>
            <a:r>
              <a:rPr lang="ru-RU" dirty="0" smtClean="0"/>
              <a:t>    53-18-61               51-35-35</a:t>
            </a:r>
          </a:p>
          <a:p>
            <a:endParaRPr lang="ru-RU" dirty="0" smtClean="0"/>
          </a:p>
          <a:p>
            <a:r>
              <a:rPr lang="ru-RU" dirty="0" smtClean="0"/>
              <a:t>Психологическая служба УМВД</a:t>
            </a:r>
          </a:p>
          <a:p>
            <a:pPr>
              <a:buNone/>
            </a:pPr>
            <a:r>
              <a:rPr lang="ru-RU" dirty="0" smtClean="0"/>
              <a:t>    50-57-93      (с 8.00 до 17.00)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Телефоны доверия и службы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Психотерапевтический центр г.Вологда, </a:t>
            </a:r>
            <a:r>
              <a:rPr lang="ru-RU" dirty="0" err="1" smtClean="0"/>
              <a:t>ул.Залинейная</a:t>
            </a:r>
            <a:r>
              <a:rPr lang="ru-RU" dirty="0" smtClean="0"/>
              <a:t>, д.22 е</a:t>
            </a:r>
          </a:p>
          <a:p>
            <a:r>
              <a:rPr lang="ru-RU" dirty="0" smtClean="0"/>
              <a:t>Тел.регистратуры 21-86-45</a:t>
            </a:r>
          </a:p>
          <a:p>
            <a:endParaRPr lang="ru-RU" dirty="0" smtClean="0"/>
          </a:p>
          <a:p>
            <a:r>
              <a:rPr lang="ru-RU" dirty="0" smtClean="0"/>
              <a:t>Психиатрический диспансер г.Вологда, Набережная 6 Армии, д.141</a:t>
            </a:r>
          </a:p>
          <a:p>
            <a:r>
              <a:rPr lang="ru-RU" dirty="0" smtClean="0"/>
              <a:t>Тел.регистратуры 54-51-79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4000" dirty="0" smtClean="0"/>
              <a:t>Жизнь — это данное нам земное счастье, которое надо беречь. Легкое или трудное, но счастье.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суицидов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2. Стиль жизни и деятельности:</a:t>
            </a:r>
            <a:endParaRPr lang="ru-RU" dirty="0" smtClean="0"/>
          </a:p>
          <a:p>
            <a:r>
              <a:rPr lang="ru-RU" dirty="0" smtClean="0"/>
              <a:t>- акцентуация характера;</a:t>
            </a:r>
          </a:p>
          <a:p>
            <a:r>
              <a:rPr lang="ru-RU" dirty="0" smtClean="0"/>
              <a:t>- активное употребление алкоголя и наркотиков;</a:t>
            </a:r>
          </a:p>
          <a:p>
            <a:r>
              <a:rPr lang="ru-RU" dirty="0" smtClean="0"/>
              <a:t>- наличие суицидальных попыток ранее;</a:t>
            </a:r>
          </a:p>
          <a:p>
            <a:r>
              <a:rPr lang="ru-RU" dirty="0" smtClean="0"/>
              <a:t>- совершение уголовно наказуемого поступка.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суицидов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3. Взаимоотношения с окружающими людьми:</a:t>
            </a:r>
            <a:endParaRPr lang="ru-RU" dirty="0" smtClean="0"/>
          </a:p>
          <a:p>
            <a:r>
              <a:rPr lang="ru-RU" dirty="0" smtClean="0"/>
              <a:t>- изоляция от социального окружения, потеря социального статуса (исключение из школы, другого учебного заведения);</a:t>
            </a:r>
          </a:p>
          <a:p>
            <a:r>
              <a:rPr lang="ru-RU" dirty="0" smtClean="0"/>
              <a:t>- разрыв высоко значимых любовных отношений;</a:t>
            </a:r>
          </a:p>
          <a:p>
            <a:r>
              <a:rPr lang="ru-RU" dirty="0" smtClean="0"/>
              <a:t>- затрудненная адаптация к деятельности и др.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63175" y="3244334"/>
            <a:ext cx="241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Причины суицидов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суицидов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4.Недостатки физического развития (заикание, картавость и др.).</a:t>
            </a:r>
            <a:endParaRPr lang="ru-RU" dirty="0" smtClean="0"/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5. Длительные соматические заболевания.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Цели суицида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Протест, месть.  Действует принцип: "Вам будет хуже после моей смерти". Конфликт носит острый характер.  </a:t>
            </a:r>
          </a:p>
          <a:p>
            <a:r>
              <a:rPr lang="ru-RU" dirty="0" smtClean="0"/>
              <a:t> Призыв.  Смысл суицидальной попытки - получение помощи извне с целью изменения ситуации. </a:t>
            </a:r>
          </a:p>
          <a:p>
            <a:r>
              <a:rPr lang="ru-RU" dirty="0" smtClean="0"/>
              <a:t> Избегание . Смысл суицида заключается в попытках  избежать наказание или страдание. </a:t>
            </a:r>
          </a:p>
          <a:p>
            <a:r>
              <a:rPr lang="ru-RU" dirty="0" smtClean="0"/>
              <a:t> Самонаказание.</a:t>
            </a:r>
          </a:p>
          <a:p>
            <a:r>
              <a:rPr lang="ru-RU" dirty="0" smtClean="0"/>
              <a:t> Отказ.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859216" cy="144016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Мотивы суицидального поведения </a:t>
            </a:r>
            <a:r>
              <a:rPr lang="ru-RU" sz="3600" dirty="0" smtClean="0"/>
              <a:t>у детей и подростков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 - Переживание обиды, одиночества, отчужденности и непонимания. </a:t>
            </a:r>
            <a:br>
              <a:rPr lang="ru-RU" dirty="0" smtClean="0"/>
            </a:br>
            <a:r>
              <a:rPr lang="ru-RU" dirty="0" smtClean="0"/>
              <a:t> - Действительная или мнимая утрата любви родителей, неразделенное чувство и ревность.</a:t>
            </a:r>
            <a:br>
              <a:rPr lang="ru-RU" dirty="0" smtClean="0"/>
            </a:br>
            <a:r>
              <a:rPr lang="ru-RU" dirty="0" smtClean="0"/>
              <a:t> - Переживания, связанные со смертью, разводом или уходом родителей из семьи.</a:t>
            </a:r>
            <a:br>
              <a:rPr lang="ru-RU" dirty="0" smtClean="0"/>
            </a:br>
            <a:r>
              <a:rPr lang="ru-RU" dirty="0" smtClean="0"/>
              <a:t> - Чувства вины, стыда, оскорбленного самолюбия, самообвинения.</a:t>
            </a:r>
            <a:br>
              <a:rPr lang="ru-RU" dirty="0" smtClean="0"/>
            </a:br>
            <a:r>
              <a:rPr lang="ru-RU" dirty="0" smtClean="0"/>
              <a:t> - Боязнь позора, насмешек или унижения.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1396</Words>
  <Application>Microsoft Office PowerPoint</Application>
  <PresentationFormat>Экран (4:3)</PresentationFormat>
  <Paragraphs>160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Яркая</vt:lpstr>
      <vt:lpstr>Суицидальное поведение у детей и подростков</vt:lpstr>
      <vt:lpstr>Слайд 2</vt:lpstr>
      <vt:lpstr>Слайд 3</vt:lpstr>
      <vt:lpstr>Причины суицидов </vt:lpstr>
      <vt:lpstr>Причины суицидов </vt:lpstr>
      <vt:lpstr>Причины суицидов </vt:lpstr>
      <vt:lpstr>Причины суицидов </vt:lpstr>
      <vt:lpstr>Цели суицида </vt:lpstr>
      <vt:lpstr>Мотивы суицидального поведения у детей и подростков </vt:lpstr>
      <vt:lpstr>Мотивы суицидального поведения у детей и подростков</vt:lpstr>
      <vt:lpstr>Особенности суицидального поведения детей в разные периоды жизни. </vt:lpstr>
      <vt:lpstr>Особенности суицидального поведения детей в разные периоды жизни.</vt:lpstr>
      <vt:lpstr>Смерть в понимании детей</vt:lpstr>
      <vt:lpstr>Слайд 14</vt:lpstr>
      <vt:lpstr>Общие особенности ауотоагрессивного поведения у детей и подростков</vt:lpstr>
      <vt:lpstr>Признаки депрессии</vt:lpstr>
      <vt:lpstr>Признаки депрессии</vt:lpstr>
      <vt:lpstr>«Знаки беды»</vt:lpstr>
      <vt:lpstr>«Знаки беды»</vt:lpstr>
      <vt:lpstr>«Знаки беды»</vt:lpstr>
      <vt:lpstr>Что могут увидеть родители?  </vt:lpstr>
      <vt:lpstr>Что могут увидеть педагоги?  </vt:lpstr>
      <vt:lpstr>Что могут увидеть сверстники: </vt:lpstr>
      <vt:lpstr>Слайд 24</vt:lpstr>
      <vt:lpstr>Методики диагностики  </vt:lpstr>
      <vt:lpstr>Методики диагностики</vt:lpstr>
      <vt:lpstr>Заблуждение № 1. Самоубийства совершаются в основном психически ненормальными людьми. </vt:lpstr>
      <vt:lpstr>Заблуждение № 2. Самоубийства пpедупpедить невозможно.  </vt:lpstr>
      <vt:lpstr>Заблуждение № 3. Если человек открыто заявляет о желании покончить с собой, то он никогда не совершит самоубийства. </vt:lpstr>
      <vt:lpstr>Заблуждение №4. Если загрузить человека работой, то ему некогда будет думать о самоубийстве. </vt:lpstr>
      <vt:lpstr>Заблуждение № 5. Чужая душа - потемки. Предвидеть попытку самоубийства невозможно. </vt:lpstr>
      <vt:lpstr>Заблуждение № 6. Существует некий тип людей, «склонных к самоубийству». </vt:lpstr>
      <vt:lpstr>Заблуждение № 7. Не существует никаких признаков, которые указывали бы на то, что человек решился на самоубийство.  </vt:lpstr>
      <vt:lpstr>Заблуждение № 8. Решение о самоубийстве приходит внезапно, без предварительной подготовки. </vt:lpstr>
      <vt:lpstr>Заблуждение № 9. Если подросток совершил попытку самоубийства, он никогда этого не повторит снова. </vt:lpstr>
      <vt:lpstr>Запомните!</vt:lpstr>
      <vt:lpstr>Рекомендации по проведению беседы</vt:lpstr>
      <vt:lpstr>Рекомендации по проведению беседы</vt:lpstr>
      <vt:lpstr>Суицид можно предотвратить. Более 80% людей сообщают о своем намерении совершить самоубийство. </vt:lpstr>
      <vt:lpstr>Большинство жертв суицида не хотят умирать.</vt:lpstr>
      <vt:lpstr>Слайд 41</vt:lpstr>
      <vt:lpstr>Телефоны доверия и службы помощи</vt:lpstr>
      <vt:lpstr>Телефоны доверия и службы помощи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Суицидальное поведение у детей и подростков</dc:title>
  <dc:creator>Кокарева Ольга Александровна</dc:creator>
  <cp:lastModifiedBy>Кокарева Ольга Александровна</cp:lastModifiedBy>
  <cp:revision>30</cp:revision>
  <dcterms:created xsi:type="dcterms:W3CDTF">2015-11-02T13:36:31Z</dcterms:created>
  <dcterms:modified xsi:type="dcterms:W3CDTF">2015-11-02T19:46:58Z</dcterms:modified>
</cp:coreProperties>
</file>