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58" r:id="rId4"/>
    <p:sldId id="267" r:id="rId5"/>
    <p:sldId id="264" r:id="rId6"/>
    <p:sldId id="279" r:id="rId7"/>
    <p:sldId id="277" r:id="rId8"/>
    <p:sldId id="259" r:id="rId9"/>
    <p:sldId id="263" r:id="rId10"/>
    <p:sldId id="262" r:id="rId11"/>
    <p:sldId id="266" r:id="rId12"/>
    <p:sldId id="269" r:id="rId13"/>
    <p:sldId id="275" r:id="rId14"/>
    <p:sldId id="276" r:id="rId15"/>
    <p:sldId id="273" r:id="rId16"/>
    <p:sldId id="268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2" autoAdjust="0"/>
  </p:normalViewPr>
  <p:slideViewPr>
    <p:cSldViewPr>
      <p:cViewPr>
        <p:scale>
          <a:sx n="78" d="100"/>
          <a:sy n="78" d="100"/>
        </p:scale>
        <p:origin x="-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190</c:v>
                </c:pt>
                <c:pt idx="1">
                  <c:v>214</c:v>
                </c:pt>
                <c:pt idx="2">
                  <c:v>270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судеб.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166</c:v>
                </c:pt>
                <c:pt idx="1">
                  <c:v>172</c:v>
                </c:pt>
                <c:pt idx="2">
                  <c:v>239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гражд.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24</c:v>
                </c:pt>
                <c:pt idx="1">
                  <c:v>42</c:v>
                </c:pt>
                <c:pt idx="2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922688"/>
        <c:axId val="103934208"/>
      </c:barChart>
      <c:catAx>
        <c:axId val="103922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934208"/>
        <c:crosses val="autoZero"/>
        <c:auto val="1"/>
        <c:lblAlgn val="ctr"/>
        <c:lblOffset val="100"/>
        <c:noMultiLvlLbl val="0"/>
      </c:catAx>
      <c:valAx>
        <c:axId val="10393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922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Освидетельствование на состояние опьянения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257294400699915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освидетельствования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2.314741907261567E-3"/>
                  <c:y val="0.1098617930150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596237970253722E-4"/>
                  <c:y val="0.103088831501013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728395061728392E-3"/>
                  <c:y val="0.374989709634734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9E-3"/>
                  <c:y val="0.14041461370484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275</c:v>
                </c:pt>
                <c:pt idx="1">
                  <c:v>196</c:v>
                </c:pt>
                <c:pt idx="2">
                  <c:v>919</c:v>
                </c:pt>
                <c:pt idx="3">
                  <c:v>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115904"/>
        <c:axId val="91117440"/>
        <c:axId val="0"/>
      </c:bar3DChart>
      <c:catAx>
        <c:axId val="9111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91117440"/>
        <c:crosses val="autoZero"/>
        <c:auto val="1"/>
        <c:lblAlgn val="ctr"/>
        <c:lblOffset val="100"/>
        <c:noMultiLvlLbl val="0"/>
      </c:catAx>
      <c:valAx>
        <c:axId val="9111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115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54801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56311</c:v>
                </c:pt>
                <c:pt idx="1">
                  <c:v>55630</c:v>
                </c:pt>
                <c:pt idx="2">
                  <c:v>54801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70290816"/>
        <c:axId val="6493312"/>
      </c:barChart>
      <c:catAx>
        <c:axId val="70290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6493312"/>
        <c:crosses val="autoZero"/>
        <c:auto val="1"/>
        <c:lblAlgn val="ctr"/>
        <c:lblOffset val="100"/>
        <c:noMultiLvlLbl val="0"/>
      </c:catAx>
      <c:valAx>
        <c:axId val="6493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029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взрослое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44314</c:v>
                </c:pt>
                <c:pt idx="1">
                  <c:v>43723</c:v>
                </c:pt>
                <c:pt idx="2">
                  <c:v>42853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11997</c:v>
                </c:pt>
                <c:pt idx="1">
                  <c:v>11907</c:v>
                </c:pt>
                <c:pt idx="2">
                  <c:v>11948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995840"/>
        <c:axId val="39096704"/>
      </c:barChart>
      <c:catAx>
        <c:axId val="3899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9096704"/>
        <c:crosses val="autoZero"/>
        <c:auto val="1"/>
        <c:lblAlgn val="ctr"/>
        <c:lblOffset val="100"/>
        <c:noMultiLvlLbl val="0"/>
      </c:catAx>
      <c:valAx>
        <c:axId val="39096704"/>
        <c:scaling>
          <c:orientation val="minMax"/>
          <c:min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995840"/>
        <c:crosses val="autoZero"/>
        <c:crossBetween val="between"/>
        <c:majorUnit val="5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506014873140854E-2"/>
          <c:y val="4.0613485927768291E-2"/>
          <c:w val="0.7660279965004374"/>
          <c:h val="0.86412622659799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39523</c:v>
                </c:pt>
                <c:pt idx="1">
                  <c:v>39165</c:v>
                </c:pt>
                <c:pt idx="2">
                  <c:v>38771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село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16788</c:v>
                </c:pt>
                <c:pt idx="1">
                  <c:v>16465</c:v>
                </c:pt>
                <c:pt idx="2">
                  <c:v>16030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8096"/>
        <c:axId val="8847744"/>
      </c:barChart>
      <c:catAx>
        <c:axId val="654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8847744"/>
        <c:crosses val="autoZero"/>
        <c:auto val="1"/>
        <c:lblAlgn val="ctr"/>
        <c:lblOffset val="100"/>
        <c:noMultiLvlLbl val="0"/>
      </c:catAx>
      <c:valAx>
        <c:axId val="8847744"/>
        <c:scaling>
          <c:orientation val="minMax"/>
          <c:max val="45000"/>
          <c:min val="1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48096"/>
        <c:crosses val="autoZero"/>
        <c:crossBetween val="between"/>
        <c:majorUnit val="4000"/>
        <c:minorUnit val="5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психотические расстройства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211</c:v>
                </c:pt>
                <c:pt idx="1">
                  <c:v>213</c:v>
                </c:pt>
                <c:pt idx="2">
                  <c:v>188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непсихотические расстройства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219</c:v>
                </c:pt>
                <c:pt idx="1">
                  <c:v>225</c:v>
                </c:pt>
                <c:pt idx="2">
                  <c:v>195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умственная отсталость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201</c:v>
                </c:pt>
                <c:pt idx="1">
                  <c:v>209</c:v>
                </c:pt>
                <c:pt idx="2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812864"/>
        <c:axId val="77814400"/>
        <c:axId val="0"/>
      </c:bar3DChart>
      <c:catAx>
        <c:axId val="7781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77814400"/>
        <c:crosses val="autoZero"/>
        <c:auto val="1"/>
        <c:lblAlgn val="ctr"/>
        <c:lblOffset val="100"/>
        <c:noMultiLvlLbl val="0"/>
      </c:catAx>
      <c:valAx>
        <c:axId val="7781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812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психотически расстройства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32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непсихотические расстройства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490</c:v>
                </c:pt>
                <c:pt idx="1">
                  <c:v>544</c:v>
                </c:pt>
                <c:pt idx="2">
                  <c:v>391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умственная отсталость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28</c:v>
                </c:pt>
                <c:pt idx="1">
                  <c:v>19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520512"/>
        <c:axId val="39530496"/>
        <c:axId val="0"/>
      </c:bar3DChart>
      <c:catAx>
        <c:axId val="3952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39530496"/>
        <c:crosses val="autoZero"/>
        <c:auto val="1"/>
        <c:lblAlgn val="ctr"/>
        <c:lblOffset val="100"/>
        <c:noMultiLvlLbl val="0"/>
      </c:catAx>
      <c:valAx>
        <c:axId val="3953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520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психотические расстройства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49E-3"/>
                  <c:y val="-1.018506752641599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147</c:v>
                </c:pt>
                <c:pt idx="1">
                  <c:v>147</c:v>
                </c:pt>
                <c:pt idx="2">
                  <c:v>136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непсихотические расстройства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728395061728392E-3"/>
                  <c:y val="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08E-2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227</c:v>
                </c:pt>
                <c:pt idx="1">
                  <c:v>249</c:v>
                </c:pt>
                <c:pt idx="2">
                  <c:v>263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умственная отсталость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5.5555555555555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</c:v>
                </c:pt>
                <c:pt idx="1">
                  <c:v>16</c:v>
                </c:pt>
                <c:pt idx="2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употребление ПАВ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2017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220</c:v>
                </c:pt>
                <c:pt idx="1">
                  <c:v>201</c:v>
                </c:pt>
                <c:pt idx="2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09376"/>
        <c:axId val="39110912"/>
        <c:axId val="0"/>
      </c:bar3DChart>
      <c:catAx>
        <c:axId val="3910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39110912"/>
        <c:crosses val="autoZero"/>
        <c:auto val="1"/>
        <c:lblAlgn val="ctr"/>
        <c:lblOffset val="100"/>
        <c:noMultiLvlLbl val="0"/>
      </c:catAx>
      <c:valAx>
        <c:axId val="3911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10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CE882CF-62C7-4D5E-9D52-55E594E7A222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CB9B870-83B2-452E-91F6-DAB5B33CC6C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психиатрической помощи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Великий Устюг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Великоустюгском районе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67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Великоустюгского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938020"/>
              </p:ext>
            </p:extLst>
          </p:nvPr>
        </p:nvGraphicFramePr>
        <p:xfrm>
          <a:off x="0" y="1628800"/>
          <a:ext cx="9144000" cy="52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0073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635705"/>
              </p:ext>
            </p:extLst>
          </p:nvPr>
        </p:nvGraphicFramePr>
        <p:xfrm>
          <a:off x="251519" y="2276872"/>
          <a:ext cx="8568953" cy="44644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28585"/>
                <a:gridCol w="1913456"/>
                <a:gridCol w="1913456"/>
                <a:gridCol w="1913456"/>
              </a:tblGrid>
              <a:tr h="1337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госпитализиции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Проведенные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койкодни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22649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18063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Посещения в амбулатории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15469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14137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69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амбулатории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28742"/>
              </p:ext>
            </p:extLst>
          </p:nvPr>
        </p:nvGraphicFramePr>
        <p:xfrm>
          <a:off x="683568" y="3356992"/>
          <a:ext cx="7920880" cy="21031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79599"/>
                <a:gridCol w="1980427"/>
                <a:gridCol w="1980427"/>
                <a:gridCol w="1980427"/>
              </a:tblGrid>
              <a:tr h="218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учёт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учёт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АДН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АПНЛ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505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br>
              <a:rPr lang="ru-RU" sz="4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698520"/>
              </p:ext>
            </p:extLst>
          </p:nvPr>
        </p:nvGraphicFramePr>
        <p:xfrm>
          <a:off x="0" y="1882774"/>
          <a:ext cx="9036496" cy="497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80289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b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043389"/>
              </p:ext>
            </p:extLst>
          </p:nvPr>
        </p:nvGraphicFramePr>
        <p:xfrm>
          <a:off x="0" y="1700808"/>
          <a:ext cx="9144000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95615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пролеченных пациентов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стационаре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970393"/>
              </p:ext>
            </p:extLst>
          </p:nvPr>
        </p:nvGraphicFramePr>
        <p:xfrm>
          <a:off x="0" y="1916832"/>
          <a:ext cx="9144000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889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    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Временная нетрудоспособность</a:t>
            </a:r>
          </a:p>
          <a:p>
            <a:pPr marL="64008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22878"/>
              </p:ext>
            </p:extLst>
          </p:nvPr>
        </p:nvGraphicFramePr>
        <p:xfrm>
          <a:off x="251521" y="2492896"/>
          <a:ext cx="8640958" cy="420828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59563"/>
                <a:gridCol w="2160465"/>
                <a:gridCol w="2160465"/>
                <a:gridCol w="2160465"/>
              </a:tblGrid>
              <a:tr h="50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6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Койкодни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временной нетрудоспособности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8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Психозы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2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Неврозы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1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Умственная отсталость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1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Алкогольная зависимость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7056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70024"/>
          </a:xfrm>
        </p:spPr>
        <p:txBody>
          <a:bodyPr/>
          <a:lstStyle/>
          <a:p>
            <a:pPr marL="64008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старше 18 лет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937171"/>
              </p:ext>
            </p:extLst>
          </p:nvPr>
        </p:nvGraphicFramePr>
        <p:xfrm>
          <a:off x="683568" y="2564904"/>
          <a:ext cx="7992885" cy="384834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92288"/>
                <a:gridCol w="1800199"/>
                <a:gridCol w="1800199"/>
                <a:gridCol w="1800199"/>
              </a:tblGrid>
              <a:tr h="26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Шизофрения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Хр.непсихотическиерасстройства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Психотические расстройства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Умственная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отсталость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70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- инвалиды</a:t>
            </a:r>
          </a:p>
          <a:p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189907"/>
              </p:ext>
            </p:extLst>
          </p:nvPr>
        </p:nvGraphicFramePr>
        <p:xfrm>
          <a:off x="971600" y="2924944"/>
          <a:ext cx="6927225" cy="345564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160240"/>
                <a:gridCol w="1588995"/>
                <a:gridCol w="1588995"/>
                <a:gridCol w="1588995"/>
              </a:tblGrid>
              <a:tr h="795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Психотические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расстройства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Умственная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отсталость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57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Ранний детский аутизм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2820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42032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tx1"/>
              </a:buCl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Clr>
                <a:schemeClr val="tx1"/>
              </a:buClr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1418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48618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Структура диспансера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474080"/>
          </a:xfrm>
        </p:spPr>
        <p:txBody>
          <a:bodyPr>
            <a:normAutofit/>
          </a:bodyPr>
          <a:lstStyle/>
          <a:p>
            <a:pPr marL="64008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Амбулаторное подразделение для оказания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(психиатрической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наркологической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психологической) помощи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и взрослому населению города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района.</a:t>
            </a:r>
          </a:p>
          <a:p>
            <a:pPr marL="64008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028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05" y="3645024"/>
            <a:ext cx="4572000" cy="32365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5" y="3645024"/>
            <a:ext cx="4572000" cy="32129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505" y="44624"/>
            <a:ext cx="8229600" cy="1073274"/>
          </a:xfrm>
        </p:spPr>
        <p:txBody>
          <a:bodyPr>
            <a:noAutofit/>
          </a:bodyPr>
          <a:lstStyle/>
          <a:p>
            <a:r>
              <a:rPr lang="ru-RU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диспансера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Психиатрическое отделение на 80 коек для оказания квалифицированной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стационарной психиатрической, наркологической и психологической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22493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29258"/>
          </a:xfrm>
        </p:spPr>
        <p:txBody>
          <a:bodyPr/>
          <a:lstStyle/>
          <a:p>
            <a:r>
              <a:rPr lang="ru-RU" sz="5400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Структура </a:t>
            </a:r>
            <a:r>
              <a:rPr lang="ru-RU" sz="5400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898016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	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амбулаторном подразделении ведутся приемы врачами психиатрами (город, село, детский прием), врачом психиатром-наркологом.</a:t>
            </a:r>
          </a:p>
          <a:p>
            <a:pPr marL="64008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стационаре развернуто 3 поста:</a:t>
            </a:r>
          </a:p>
          <a:p>
            <a:pPr marL="57835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Женский 25 коек;</a:t>
            </a:r>
          </a:p>
          <a:p>
            <a:pPr marL="57835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Мужской 25 коек</a:t>
            </a:r>
          </a:p>
          <a:p>
            <a:pPr marL="578358" indent="-514350" algn="just">
              <a:buClr>
                <a:schemeClr val="tx1"/>
              </a:buClr>
              <a:buFont typeface="+mj-lt"/>
              <a:buAutoNum type="arabicPeriod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Пограничные состояния 30 коек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448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работниками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369274"/>
              </p:ext>
            </p:extLst>
          </p:nvPr>
        </p:nvGraphicFramePr>
        <p:xfrm>
          <a:off x="827584" y="2492896"/>
          <a:ext cx="7848872" cy="39068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96144"/>
                <a:gridCol w="1092121"/>
                <a:gridCol w="1092121"/>
                <a:gridCol w="1092121"/>
                <a:gridCol w="1092121"/>
                <a:gridCol w="1092121"/>
                <a:gridCol w="1092123"/>
              </a:tblGrid>
              <a:tr h="494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медсестра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санитар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805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Однородные амбулаторные судебно-психиатрические экспертизы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766441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5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работы учреждения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902592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21145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Великоустюгского района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870982"/>
              </p:ext>
            </p:extLst>
          </p:nvPr>
        </p:nvGraphicFramePr>
        <p:xfrm>
          <a:off x="0" y="1700808"/>
          <a:ext cx="9036496" cy="5157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8360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Великоустюгского района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9501"/>
              </p:ext>
            </p:extLst>
          </p:nvPr>
        </p:nvGraphicFramePr>
        <p:xfrm>
          <a:off x="0" y="1628800"/>
          <a:ext cx="9036496" cy="52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825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860</TotalTime>
  <Words>288</Words>
  <Application>Microsoft Office PowerPoint</Application>
  <PresentationFormat>Экран (4:3)</PresentationFormat>
  <Paragraphs>199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Организация психиатрической помощи  в городе  Великий Устюг  и Великоустюгском районе</vt:lpstr>
      <vt:lpstr>  Структура диспансера</vt:lpstr>
      <vt:lpstr>  Структура диспансера</vt:lpstr>
      <vt:lpstr>  Структура диспансера</vt:lpstr>
      <vt:lpstr>Укомплектованность работниками</vt:lpstr>
      <vt:lpstr>Однородные амбулаторные судебно-психиатрические экспертизы</vt:lpstr>
      <vt:lpstr>Показатели работы учреждения</vt:lpstr>
      <vt:lpstr>Население Великоустюгского района</vt:lpstr>
      <vt:lpstr>Население Великоустюгского района</vt:lpstr>
      <vt:lpstr>Население Великоустюгского района</vt:lpstr>
      <vt:lpstr>Показатели работы учреждения</vt:lpstr>
      <vt:lpstr>Показатели работы учреждения</vt:lpstr>
      <vt:lpstr>Показатели работы учреждения Д учет</vt:lpstr>
      <vt:lpstr>Показатели работы учреждения К учет</vt:lpstr>
      <vt:lpstr>Показатели работы учреждения Количество пролеченных пациентов  в стационаре</vt:lpstr>
      <vt:lpstr>Показатели работы учреждения</vt:lpstr>
      <vt:lpstr>Показатели работы учреждения</vt:lpstr>
      <vt:lpstr>Показатели работы учреждения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45</cp:revision>
  <dcterms:created xsi:type="dcterms:W3CDTF">2018-04-23T08:10:39Z</dcterms:created>
  <dcterms:modified xsi:type="dcterms:W3CDTF">2018-05-08T19:18:56Z</dcterms:modified>
</cp:coreProperties>
</file>